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972" r:id="rId2"/>
  </p:sldMasterIdLst>
  <p:notesMasterIdLst>
    <p:notesMasterId r:id="rId25"/>
  </p:notesMasterIdLst>
  <p:handoutMasterIdLst>
    <p:handoutMasterId r:id="rId26"/>
  </p:handoutMasterIdLst>
  <p:sldIdLst>
    <p:sldId id="256" r:id="rId3"/>
    <p:sldId id="347" r:id="rId4"/>
    <p:sldId id="305" r:id="rId5"/>
    <p:sldId id="340" r:id="rId6"/>
    <p:sldId id="355" r:id="rId7"/>
    <p:sldId id="353" r:id="rId8"/>
    <p:sldId id="306" r:id="rId9"/>
    <p:sldId id="310" r:id="rId10"/>
    <p:sldId id="319" r:id="rId11"/>
    <p:sldId id="344" r:id="rId12"/>
    <p:sldId id="348" r:id="rId13"/>
    <p:sldId id="338" r:id="rId14"/>
    <p:sldId id="339" r:id="rId15"/>
    <p:sldId id="356" r:id="rId16"/>
    <p:sldId id="313" r:id="rId17"/>
    <p:sldId id="314" r:id="rId18"/>
    <p:sldId id="358" r:id="rId19"/>
    <p:sldId id="349" r:id="rId20"/>
    <p:sldId id="352" r:id="rId21"/>
    <p:sldId id="350" r:id="rId22"/>
    <p:sldId id="351" r:id="rId23"/>
    <p:sldId id="322" r:id="rId2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a:srgbClr val="009900"/>
    <a:srgbClr val="FF6600"/>
    <a:srgbClr val="FF3300"/>
    <a:srgbClr val="0000FF"/>
    <a:srgbClr val="990033"/>
    <a:srgbClr val="CC9900"/>
    <a:srgbClr val="669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6" autoAdjust="0"/>
    <p:restoredTop sz="94621"/>
  </p:normalViewPr>
  <p:slideViewPr>
    <p:cSldViewPr>
      <p:cViewPr varScale="1">
        <p:scale>
          <a:sx n="91" d="100"/>
          <a:sy n="91" d="100"/>
        </p:scale>
        <p:origin x="172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en-US"/>
              <a:t>Chernobai</a:t>
            </a:r>
          </a:p>
        </p:txBody>
      </p:sp>
      <p:sp>
        <p:nvSpPr>
          <p:cNvPr id="1126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126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26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BAF098-45D2-48DA-92D8-12E1622E9CE4}" type="slidenum">
              <a:rPr lang="en-US"/>
              <a:pPr>
                <a:defRPr/>
              </a:pPr>
              <a:t>‹#›</a:t>
            </a:fld>
            <a:endParaRPr lang="en-US"/>
          </a:p>
        </p:txBody>
      </p:sp>
    </p:spTree>
    <p:extLst>
      <p:ext uri="{BB962C8B-B14F-4D97-AF65-F5344CB8AC3E}">
        <p14:creationId xmlns:p14="http://schemas.microsoft.com/office/powerpoint/2010/main" val="3036296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en-US"/>
              <a:t>Chernobai</a:t>
            </a:r>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FED59AD-ECA3-4820-941D-F09BC42D7042}" type="slidenum">
              <a:rPr lang="en-US"/>
              <a:pPr>
                <a:defRPr/>
              </a:pPr>
              <a:t>‹#›</a:t>
            </a:fld>
            <a:endParaRPr lang="en-US"/>
          </a:p>
        </p:txBody>
      </p:sp>
    </p:spTree>
    <p:extLst>
      <p:ext uri="{BB962C8B-B14F-4D97-AF65-F5344CB8AC3E}">
        <p14:creationId xmlns:p14="http://schemas.microsoft.com/office/powerpoint/2010/main" val="981829133"/>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mtClean="0"/>
              <a:t>Chernobai</a:t>
            </a:r>
          </a:p>
        </p:txBody>
      </p:sp>
      <p:sp>
        <p:nvSpPr>
          <p:cNvPr id="717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31233FC-2969-49F0-A8D2-3BC67BC03723}" type="slidenum">
              <a:rPr lang="en-US" altLang="en-US" smtClean="0"/>
              <a:pPr>
                <a:spcBef>
                  <a:spcPct val="0"/>
                </a:spcBef>
              </a:pPr>
              <a:t>1</a:t>
            </a:fld>
            <a:endParaRPr lang="en-US" altLang="en-US" smtClean="0"/>
          </a:p>
        </p:txBody>
      </p:sp>
      <p:sp>
        <p:nvSpPr>
          <p:cNvPr id="7172" name="Rectangle 2"/>
          <p:cNvSpPr>
            <a:spLocks noGrp="1" noRot="1" noChangeAspect="1" noChangeArrowheads="1" noTextEdit="1"/>
          </p:cNvSpPr>
          <p:nvPr>
            <p:ph type="sldImg"/>
          </p:nvPr>
        </p:nvSpPr>
        <p:spPr>
          <a:ln/>
        </p:spPr>
      </p:sp>
      <p:sp>
        <p:nvSpPr>
          <p:cNvPr id="71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5242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58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t>Chernobai</a:t>
            </a:r>
          </a:p>
        </p:txBody>
      </p:sp>
      <p:sp>
        <p:nvSpPr>
          <p:cNvPr id="35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DBA2F5-4F80-4DDD-B5AB-2B4E85DF08AA}" type="slidenum">
              <a:rPr lang="en-US" altLang="en-US" smtClean="0"/>
              <a:pPr/>
              <a:t>4</a:t>
            </a:fld>
            <a:endParaRPr lang="en-US" altLang="en-US" smtClean="0"/>
          </a:p>
        </p:txBody>
      </p:sp>
    </p:spTree>
    <p:extLst>
      <p:ext uri="{BB962C8B-B14F-4D97-AF65-F5344CB8AC3E}">
        <p14:creationId xmlns:p14="http://schemas.microsoft.com/office/powerpoint/2010/main" val="342771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58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t>Chernobai</a:t>
            </a:r>
          </a:p>
        </p:txBody>
      </p:sp>
      <p:sp>
        <p:nvSpPr>
          <p:cNvPr id="35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DBA2F5-4F80-4DDD-B5AB-2B4E85DF08AA}" type="slidenum">
              <a:rPr lang="en-US" altLang="en-US" smtClean="0"/>
              <a:pPr/>
              <a:t>5</a:t>
            </a:fld>
            <a:endParaRPr lang="en-US" altLang="en-US" smtClean="0"/>
          </a:p>
        </p:txBody>
      </p:sp>
    </p:spTree>
    <p:extLst>
      <p:ext uri="{BB962C8B-B14F-4D97-AF65-F5344CB8AC3E}">
        <p14:creationId xmlns:p14="http://schemas.microsoft.com/office/powerpoint/2010/main" val="1866373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58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t>Chernobai</a:t>
            </a:r>
          </a:p>
        </p:txBody>
      </p:sp>
      <p:sp>
        <p:nvSpPr>
          <p:cNvPr id="3584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DBA2F5-4F80-4DDD-B5AB-2B4E85DF08AA}" type="slidenum">
              <a:rPr lang="en-US" altLang="en-US" smtClean="0"/>
              <a:pPr/>
              <a:t>6</a:t>
            </a:fld>
            <a:endParaRPr lang="en-US" altLang="en-US" smtClean="0"/>
          </a:p>
        </p:txBody>
      </p:sp>
    </p:spTree>
    <p:extLst>
      <p:ext uri="{BB962C8B-B14F-4D97-AF65-F5344CB8AC3E}">
        <p14:creationId xmlns:p14="http://schemas.microsoft.com/office/powerpoint/2010/main" val="403522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r>
              <a:rPr lang="en-US" altLang="en-US" smtClean="0"/>
              <a:t>Chernobai</a:t>
            </a:r>
          </a:p>
        </p:txBody>
      </p:sp>
      <p:sp>
        <p:nvSpPr>
          <p:cNvPr id="194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52F309-BF30-4FFF-ACC3-9EB9CBFDFBFB}" type="slidenum">
              <a:rPr lang="en-US" altLang="en-US" smtClean="0"/>
              <a:pPr>
                <a:spcBef>
                  <a:spcPct val="0"/>
                </a:spcBef>
              </a:pPr>
              <a:t>7</a:t>
            </a:fld>
            <a:endParaRPr lang="en-US" altLang="en-US" smtClean="0"/>
          </a:p>
        </p:txBody>
      </p:sp>
      <p:sp>
        <p:nvSpPr>
          <p:cNvPr id="19460" name="Rectangle 2"/>
          <p:cNvSpPr>
            <a:spLocks noGrp="1" noRot="1" noChangeAspect="1" noChangeArrowheads="1" noTextEdit="1"/>
          </p:cNvSpPr>
          <p:nvPr>
            <p:ph type="sldImg"/>
          </p:nvPr>
        </p:nvSpPr>
        <p:spPr>
          <a:ln/>
        </p:spPr>
      </p:sp>
      <p:sp>
        <p:nvSpPr>
          <p:cNvPr id="19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9407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8916"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mtClean="0"/>
              <a:t>Chernobai</a:t>
            </a:r>
          </a:p>
        </p:txBody>
      </p:sp>
      <p:sp>
        <p:nvSpPr>
          <p:cNvPr id="3891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BCF43E-CD37-436E-8036-42FB4B7AD340}" type="slidenum">
              <a:rPr lang="en-US" altLang="en-US" smtClean="0"/>
              <a:pPr/>
              <a:t>16</a:t>
            </a:fld>
            <a:endParaRPr lang="en-US" altLang="en-US" smtClean="0"/>
          </a:p>
        </p:txBody>
      </p:sp>
    </p:spTree>
    <p:extLst>
      <p:ext uri="{BB962C8B-B14F-4D97-AF65-F5344CB8AC3E}">
        <p14:creationId xmlns:p14="http://schemas.microsoft.com/office/powerpoint/2010/main" val="290778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371600"/>
            <a:ext cx="7772400" cy="1470025"/>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1295400" y="3048000"/>
            <a:ext cx="6400800" cy="6858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sz="1200"/>
            </a:lvl1pPr>
          </a:lstStyle>
          <a:p>
            <a:pPr>
              <a:defRPr/>
            </a:pPr>
            <a:r>
              <a:rPr lang="en-US" smtClean="0"/>
              <a:t>MBC638-Chernobai</a:t>
            </a:r>
            <a:endParaRPr lang="en-US"/>
          </a:p>
        </p:txBody>
      </p:sp>
      <p:sp>
        <p:nvSpPr>
          <p:cNvPr id="5" name="Rectangle 5"/>
          <p:cNvSpPr>
            <a:spLocks noGrp="1" noChangeArrowheads="1"/>
          </p:cNvSpPr>
          <p:nvPr>
            <p:ph type="ftr" sz="quarter" idx="11"/>
          </p:nvPr>
        </p:nvSpPr>
        <p:spPr/>
        <p:txBody>
          <a:bodyPr/>
          <a:lstStyle>
            <a:lvl1pPr>
              <a:defRPr sz="1200"/>
            </a:lvl1pPr>
          </a:lstStyle>
          <a:p>
            <a:pPr>
              <a:defRPr/>
            </a:pPr>
            <a:r>
              <a:rPr lang="en-US"/>
              <a:t>Lecture 01</a:t>
            </a:r>
          </a:p>
        </p:txBody>
      </p:sp>
      <p:sp>
        <p:nvSpPr>
          <p:cNvPr id="6" name="Rectangle 6"/>
          <p:cNvSpPr>
            <a:spLocks noGrp="1" noChangeArrowheads="1"/>
          </p:cNvSpPr>
          <p:nvPr>
            <p:ph type="sldNum" sz="quarter" idx="12"/>
          </p:nvPr>
        </p:nvSpPr>
        <p:spPr/>
        <p:txBody>
          <a:bodyPr/>
          <a:lstStyle>
            <a:lvl1pPr>
              <a:defRPr sz="1200"/>
            </a:lvl1pPr>
          </a:lstStyle>
          <a:p>
            <a:pPr>
              <a:defRPr/>
            </a:pPr>
            <a:fld id="{2DBCA048-9154-4FFC-A569-5F9760D169E7}" type="slidenum">
              <a:rPr lang="en-US"/>
              <a:pPr>
                <a:defRPr/>
              </a:pPr>
              <a:t>‹#›</a:t>
            </a:fld>
            <a:endParaRPr lang="en-US"/>
          </a:p>
        </p:txBody>
      </p:sp>
    </p:spTree>
    <p:extLst>
      <p:ext uri="{BB962C8B-B14F-4D97-AF65-F5344CB8AC3E}">
        <p14:creationId xmlns:p14="http://schemas.microsoft.com/office/powerpoint/2010/main" val="3210577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6" name="Rectangle 6"/>
          <p:cNvSpPr>
            <a:spLocks noGrp="1" noChangeArrowheads="1"/>
          </p:cNvSpPr>
          <p:nvPr>
            <p:ph type="sldNum" sz="quarter" idx="12"/>
          </p:nvPr>
        </p:nvSpPr>
        <p:spPr>
          <a:ln/>
        </p:spPr>
        <p:txBody>
          <a:bodyPr/>
          <a:lstStyle>
            <a:lvl1pPr>
              <a:defRPr/>
            </a:lvl1pPr>
          </a:lstStyle>
          <a:p>
            <a:pPr>
              <a:defRPr/>
            </a:pPr>
            <a:fld id="{95A3E1C0-4514-4003-894B-A9BEBE84A558}" type="slidenum">
              <a:rPr lang="en-US"/>
              <a:pPr>
                <a:defRPr/>
              </a:pPr>
              <a:t>‹#›</a:t>
            </a:fld>
            <a:endParaRPr lang="en-US"/>
          </a:p>
        </p:txBody>
      </p:sp>
    </p:spTree>
    <p:extLst>
      <p:ext uri="{BB962C8B-B14F-4D97-AF65-F5344CB8AC3E}">
        <p14:creationId xmlns:p14="http://schemas.microsoft.com/office/powerpoint/2010/main" val="73466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6" name="Rectangle 6"/>
          <p:cNvSpPr>
            <a:spLocks noGrp="1" noChangeArrowheads="1"/>
          </p:cNvSpPr>
          <p:nvPr>
            <p:ph type="sldNum" sz="quarter" idx="12"/>
          </p:nvPr>
        </p:nvSpPr>
        <p:spPr>
          <a:ln/>
        </p:spPr>
        <p:txBody>
          <a:bodyPr/>
          <a:lstStyle>
            <a:lvl1pPr>
              <a:defRPr/>
            </a:lvl1pPr>
          </a:lstStyle>
          <a:p>
            <a:pPr>
              <a:defRPr/>
            </a:pPr>
            <a:fld id="{E82F4EC2-5C56-498B-A2F9-C9BA96B2B144}" type="slidenum">
              <a:rPr lang="en-US"/>
              <a:pPr>
                <a:defRPr/>
              </a:pPr>
              <a:t>‹#›</a:t>
            </a:fld>
            <a:endParaRPr lang="en-US"/>
          </a:p>
        </p:txBody>
      </p:sp>
    </p:spTree>
    <p:extLst>
      <p:ext uri="{BB962C8B-B14F-4D97-AF65-F5344CB8AC3E}">
        <p14:creationId xmlns:p14="http://schemas.microsoft.com/office/powerpoint/2010/main" val="118138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EA2D73ED-ADE2-4E3B-851F-73B640BA6579}" type="slidenum">
              <a:rPr lang="en-US"/>
              <a:pPr>
                <a:defRPr/>
              </a:pPr>
              <a:t>‹#›</a:t>
            </a:fld>
            <a:endParaRPr lang="en-US"/>
          </a:p>
        </p:txBody>
      </p:sp>
    </p:spTree>
    <p:extLst>
      <p:ext uri="{BB962C8B-B14F-4D97-AF65-F5344CB8AC3E}">
        <p14:creationId xmlns:p14="http://schemas.microsoft.com/office/powerpoint/2010/main" val="459221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65A766ED-A53C-4CA5-8A0F-131CCD0E2FD8}" type="slidenum">
              <a:rPr lang="en-US"/>
              <a:pPr>
                <a:defRPr/>
              </a:pPr>
              <a:t>‹#›</a:t>
            </a:fld>
            <a:endParaRPr lang="en-US"/>
          </a:p>
        </p:txBody>
      </p:sp>
    </p:spTree>
    <p:extLst>
      <p:ext uri="{BB962C8B-B14F-4D97-AF65-F5344CB8AC3E}">
        <p14:creationId xmlns:p14="http://schemas.microsoft.com/office/powerpoint/2010/main" val="1721238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371456DD-1202-4F73-A4FA-53ECF90E654B}" type="slidenum">
              <a:rPr lang="en-US"/>
              <a:pPr>
                <a:defRPr/>
              </a:pPr>
              <a:t>‹#›</a:t>
            </a:fld>
            <a:endParaRPr lang="en-US"/>
          </a:p>
        </p:txBody>
      </p:sp>
    </p:spTree>
    <p:extLst>
      <p:ext uri="{BB962C8B-B14F-4D97-AF65-F5344CB8AC3E}">
        <p14:creationId xmlns:p14="http://schemas.microsoft.com/office/powerpoint/2010/main" val="748601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Lecture 01</a:t>
            </a:r>
          </a:p>
        </p:txBody>
      </p:sp>
      <p:sp>
        <p:nvSpPr>
          <p:cNvPr id="7" name="Slide Number Placeholder 5"/>
          <p:cNvSpPr>
            <a:spLocks noGrp="1"/>
          </p:cNvSpPr>
          <p:nvPr>
            <p:ph type="sldNum" sz="quarter" idx="12"/>
          </p:nvPr>
        </p:nvSpPr>
        <p:spPr/>
        <p:txBody>
          <a:bodyPr/>
          <a:lstStyle>
            <a:lvl1pPr>
              <a:defRPr/>
            </a:lvl1pPr>
          </a:lstStyle>
          <a:p>
            <a:pPr>
              <a:defRPr/>
            </a:pPr>
            <a:fld id="{E92DE5DB-8D21-4B9B-AA31-FDEBD21A8B92}" type="slidenum">
              <a:rPr lang="en-US"/>
              <a:pPr>
                <a:defRPr/>
              </a:pPr>
              <a:t>‹#›</a:t>
            </a:fld>
            <a:endParaRPr lang="en-US"/>
          </a:p>
        </p:txBody>
      </p:sp>
    </p:spTree>
    <p:extLst>
      <p:ext uri="{BB962C8B-B14F-4D97-AF65-F5344CB8AC3E}">
        <p14:creationId xmlns:p14="http://schemas.microsoft.com/office/powerpoint/2010/main" val="345930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8" name="Footer Placeholder 4"/>
          <p:cNvSpPr>
            <a:spLocks noGrp="1"/>
          </p:cNvSpPr>
          <p:nvPr>
            <p:ph type="ftr" sz="quarter" idx="11"/>
          </p:nvPr>
        </p:nvSpPr>
        <p:spPr/>
        <p:txBody>
          <a:bodyPr/>
          <a:lstStyle>
            <a:lvl1pPr>
              <a:defRPr/>
            </a:lvl1pPr>
          </a:lstStyle>
          <a:p>
            <a:pPr>
              <a:defRPr/>
            </a:pPr>
            <a:r>
              <a:rPr lang="en-US"/>
              <a:t>Lecture 01</a:t>
            </a:r>
          </a:p>
        </p:txBody>
      </p:sp>
      <p:sp>
        <p:nvSpPr>
          <p:cNvPr id="9" name="Slide Number Placeholder 5"/>
          <p:cNvSpPr>
            <a:spLocks noGrp="1"/>
          </p:cNvSpPr>
          <p:nvPr>
            <p:ph type="sldNum" sz="quarter" idx="12"/>
          </p:nvPr>
        </p:nvSpPr>
        <p:spPr/>
        <p:txBody>
          <a:bodyPr/>
          <a:lstStyle>
            <a:lvl1pPr>
              <a:defRPr/>
            </a:lvl1pPr>
          </a:lstStyle>
          <a:p>
            <a:pPr>
              <a:defRPr/>
            </a:pPr>
            <a:fld id="{041D11EA-DED0-4D71-B3F1-DA098BC8821F}" type="slidenum">
              <a:rPr lang="en-US"/>
              <a:pPr>
                <a:defRPr/>
              </a:pPr>
              <a:t>‹#›</a:t>
            </a:fld>
            <a:endParaRPr lang="en-US"/>
          </a:p>
        </p:txBody>
      </p:sp>
    </p:spTree>
    <p:extLst>
      <p:ext uri="{BB962C8B-B14F-4D97-AF65-F5344CB8AC3E}">
        <p14:creationId xmlns:p14="http://schemas.microsoft.com/office/powerpoint/2010/main" val="1115882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4" name="Footer Placeholder 4"/>
          <p:cNvSpPr>
            <a:spLocks noGrp="1"/>
          </p:cNvSpPr>
          <p:nvPr>
            <p:ph type="ftr" sz="quarter" idx="11"/>
          </p:nvPr>
        </p:nvSpPr>
        <p:spPr/>
        <p:txBody>
          <a:bodyPr/>
          <a:lstStyle>
            <a:lvl1pPr>
              <a:defRPr/>
            </a:lvl1pPr>
          </a:lstStyle>
          <a:p>
            <a:pPr>
              <a:defRPr/>
            </a:pPr>
            <a:r>
              <a:rPr lang="en-US"/>
              <a:t>Lecture 01</a:t>
            </a:r>
          </a:p>
        </p:txBody>
      </p:sp>
      <p:sp>
        <p:nvSpPr>
          <p:cNvPr id="5" name="Slide Number Placeholder 5"/>
          <p:cNvSpPr>
            <a:spLocks noGrp="1"/>
          </p:cNvSpPr>
          <p:nvPr>
            <p:ph type="sldNum" sz="quarter" idx="12"/>
          </p:nvPr>
        </p:nvSpPr>
        <p:spPr/>
        <p:txBody>
          <a:bodyPr/>
          <a:lstStyle>
            <a:lvl1pPr>
              <a:defRPr/>
            </a:lvl1pPr>
          </a:lstStyle>
          <a:p>
            <a:pPr>
              <a:defRPr/>
            </a:pPr>
            <a:fld id="{6301DD70-1121-4525-AC02-8D8BFC24408E}" type="slidenum">
              <a:rPr lang="en-US"/>
              <a:pPr>
                <a:defRPr/>
              </a:pPr>
              <a:t>‹#›</a:t>
            </a:fld>
            <a:endParaRPr lang="en-US"/>
          </a:p>
        </p:txBody>
      </p:sp>
    </p:spTree>
    <p:extLst>
      <p:ext uri="{BB962C8B-B14F-4D97-AF65-F5344CB8AC3E}">
        <p14:creationId xmlns:p14="http://schemas.microsoft.com/office/powerpoint/2010/main" val="421669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3" name="Footer Placeholder 4"/>
          <p:cNvSpPr>
            <a:spLocks noGrp="1"/>
          </p:cNvSpPr>
          <p:nvPr>
            <p:ph type="ftr" sz="quarter" idx="11"/>
          </p:nvPr>
        </p:nvSpPr>
        <p:spPr/>
        <p:txBody>
          <a:bodyPr/>
          <a:lstStyle>
            <a:lvl1pPr>
              <a:defRPr/>
            </a:lvl1pPr>
          </a:lstStyle>
          <a:p>
            <a:pPr>
              <a:defRPr/>
            </a:pPr>
            <a:r>
              <a:rPr lang="en-US"/>
              <a:t>Lecture 01</a:t>
            </a:r>
          </a:p>
        </p:txBody>
      </p:sp>
      <p:sp>
        <p:nvSpPr>
          <p:cNvPr id="4" name="Slide Number Placeholder 5"/>
          <p:cNvSpPr>
            <a:spLocks noGrp="1"/>
          </p:cNvSpPr>
          <p:nvPr>
            <p:ph type="sldNum" sz="quarter" idx="12"/>
          </p:nvPr>
        </p:nvSpPr>
        <p:spPr/>
        <p:txBody>
          <a:bodyPr/>
          <a:lstStyle>
            <a:lvl1pPr>
              <a:defRPr/>
            </a:lvl1pPr>
          </a:lstStyle>
          <a:p>
            <a:pPr>
              <a:defRPr/>
            </a:pPr>
            <a:fld id="{EF433CE3-4CA3-428F-9BEA-A39989714B25}" type="slidenum">
              <a:rPr lang="en-US"/>
              <a:pPr>
                <a:defRPr/>
              </a:pPr>
              <a:t>‹#›</a:t>
            </a:fld>
            <a:endParaRPr lang="en-US"/>
          </a:p>
        </p:txBody>
      </p:sp>
    </p:spTree>
    <p:extLst>
      <p:ext uri="{BB962C8B-B14F-4D97-AF65-F5344CB8AC3E}">
        <p14:creationId xmlns:p14="http://schemas.microsoft.com/office/powerpoint/2010/main" val="3960373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Lecture 01</a:t>
            </a:r>
          </a:p>
        </p:txBody>
      </p:sp>
      <p:sp>
        <p:nvSpPr>
          <p:cNvPr id="7" name="Slide Number Placeholder 5"/>
          <p:cNvSpPr>
            <a:spLocks noGrp="1"/>
          </p:cNvSpPr>
          <p:nvPr>
            <p:ph type="sldNum" sz="quarter" idx="12"/>
          </p:nvPr>
        </p:nvSpPr>
        <p:spPr/>
        <p:txBody>
          <a:bodyPr/>
          <a:lstStyle>
            <a:lvl1pPr>
              <a:defRPr/>
            </a:lvl1pPr>
          </a:lstStyle>
          <a:p>
            <a:pPr>
              <a:defRPr/>
            </a:pPr>
            <a:fld id="{74E22736-8C15-46D3-B583-3558E778E340}" type="slidenum">
              <a:rPr lang="en-US"/>
              <a:pPr>
                <a:defRPr/>
              </a:pPr>
              <a:t>‹#›</a:t>
            </a:fld>
            <a:endParaRPr lang="en-US"/>
          </a:p>
        </p:txBody>
      </p:sp>
    </p:spTree>
    <p:extLst>
      <p:ext uri="{BB962C8B-B14F-4D97-AF65-F5344CB8AC3E}">
        <p14:creationId xmlns:p14="http://schemas.microsoft.com/office/powerpoint/2010/main" val="327312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6" name="Rectangle 6"/>
          <p:cNvSpPr>
            <a:spLocks noGrp="1" noChangeArrowheads="1"/>
          </p:cNvSpPr>
          <p:nvPr>
            <p:ph type="sldNum" sz="quarter" idx="12"/>
          </p:nvPr>
        </p:nvSpPr>
        <p:spPr>
          <a:ln/>
        </p:spPr>
        <p:txBody>
          <a:bodyPr/>
          <a:lstStyle>
            <a:lvl1pPr>
              <a:defRPr/>
            </a:lvl1pPr>
          </a:lstStyle>
          <a:p>
            <a:pPr>
              <a:defRPr/>
            </a:pPr>
            <a:fld id="{1F4CBDEE-908F-4820-8DE0-8E17BC4ED1AE}" type="slidenum">
              <a:rPr lang="en-US"/>
              <a:pPr>
                <a:defRPr/>
              </a:pPr>
              <a:t>‹#›</a:t>
            </a:fld>
            <a:endParaRPr lang="en-US"/>
          </a:p>
        </p:txBody>
      </p:sp>
    </p:spTree>
    <p:extLst>
      <p:ext uri="{BB962C8B-B14F-4D97-AF65-F5344CB8AC3E}">
        <p14:creationId xmlns:p14="http://schemas.microsoft.com/office/powerpoint/2010/main" val="2696035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6" name="Footer Placeholder 4"/>
          <p:cNvSpPr>
            <a:spLocks noGrp="1"/>
          </p:cNvSpPr>
          <p:nvPr>
            <p:ph type="ftr" sz="quarter" idx="11"/>
          </p:nvPr>
        </p:nvSpPr>
        <p:spPr/>
        <p:txBody>
          <a:bodyPr/>
          <a:lstStyle>
            <a:lvl1pPr>
              <a:defRPr/>
            </a:lvl1pPr>
          </a:lstStyle>
          <a:p>
            <a:pPr>
              <a:defRPr/>
            </a:pPr>
            <a:r>
              <a:rPr lang="en-US"/>
              <a:t>Lecture 01</a:t>
            </a:r>
          </a:p>
        </p:txBody>
      </p:sp>
      <p:sp>
        <p:nvSpPr>
          <p:cNvPr id="7" name="Slide Number Placeholder 5"/>
          <p:cNvSpPr>
            <a:spLocks noGrp="1"/>
          </p:cNvSpPr>
          <p:nvPr>
            <p:ph type="sldNum" sz="quarter" idx="12"/>
          </p:nvPr>
        </p:nvSpPr>
        <p:spPr/>
        <p:txBody>
          <a:bodyPr/>
          <a:lstStyle>
            <a:lvl1pPr>
              <a:defRPr/>
            </a:lvl1pPr>
          </a:lstStyle>
          <a:p>
            <a:pPr>
              <a:defRPr/>
            </a:pPr>
            <a:fld id="{9C980B5E-E7FF-4BCF-892B-91AB2971BF86}" type="slidenum">
              <a:rPr lang="en-US"/>
              <a:pPr>
                <a:defRPr/>
              </a:pPr>
              <a:t>‹#›</a:t>
            </a:fld>
            <a:endParaRPr lang="en-US"/>
          </a:p>
        </p:txBody>
      </p:sp>
    </p:spTree>
    <p:extLst>
      <p:ext uri="{BB962C8B-B14F-4D97-AF65-F5344CB8AC3E}">
        <p14:creationId xmlns:p14="http://schemas.microsoft.com/office/powerpoint/2010/main" val="2622525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524F8C72-4E46-4A73-A3C7-23F24A598C0A}" type="slidenum">
              <a:rPr lang="en-US"/>
              <a:pPr>
                <a:defRPr/>
              </a:pPr>
              <a:t>‹#›</a:t>
            </a:fld>
            <a:endParaRPr lang="en-US"/>
          </a:p>
        </p:txBody>
      </p:sp>
    </p:spTree>
    <p:extLst>
      <p:ext uri="{BB962C8B-B14F-4D97-AF65-F5344CB8AC3E}">
        <p14:creationId xmlns:p14="http://schemas.microsoft.com/office/powerpoint/2010/main" val="431071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AFB10369-4E89-46CB-9E00-A1721782A6A8}" type="slidenum">
              <a:rPr lang="en-US"/>
              <a:pPr>
                <a:defRPr/>
              </a:pPr>
              <a:t>‹#›</a:t>
            </a:fld>
            <a:endParaRPr lang="en-US"/>
          </a:p>
        </p:txBody>
      </p:sp>
    </p:spTree>
    <p:extLst>
      <p:ext uri="{BB962C8B-B14F-4D97-AF65-F5344CB8AC3E}">
        <p14:creationId xmlns:p14="http://schemas.microsoft.com/office/powerpoint/2010/main" val="8008563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66738" y="1752600"/>
            <a:ext cx="8001000" cy="4267200"/>
          </a:xfrm>
        </p:spPr>
        <p:txBody>
          <a:bodyPr rtlCol="0">
            <a:normAutofit/>
          </a:bodyPr>
          <a:lstStyle/>
          <a:p>
            <a:pPr lvl="0"/>
            <a:endParaRPr lang="en-US" noProof="0" smtClean="0"/>
          </a:p>
        </p:txBody>
      </p:sp>
      <p:sp>
        <p:nvSpPr>
          <p:cNvPr id="4" name="Date Placeholder 3"/>
          <p:cNvSpPr>
            <a:spLocks noGrp="1"/>
          </p:cNvSpPr>
          <p:nvPr>
            <p:ph type="dt" sz="half" idx="10"/>
          </p:nvPr>
        </p:nvSpPr>
        <p:spPr/>
        <p:txBody>
          <a:bodyPr/>
          <a:lstStyle>
            <a:lvl1pPr>
              <a:defRPr/>
            </a:lvl1pPr>
          </a:lstStyle>
          <a:p>
            <a:pPr>
              <a:defRPr/>
            </a:pPr>
            <a:r>
              <a:rPr lang="en-US" smtClean="0"/>
              <a:t>MBC638-Chernobai</a:t>
            </a:r>
            <a:endParaRPr lang="en-US"/>
          </a:p>
        </p:txBody>
      </p:sp>
      <p:sp>
        <p:nvSpPr>
          <p:cNvPr id="5" name="Footer Placeholder 4"/>
          <p:cNvSpPr>
            <a:spLocks noGrp="1"/>
          </p:cNvSpPr>
          <p:nvPr>
            <p:ph type="ftr" sz="quarter" idx="11"/>
          </p:nvPr>
        </p:nvSpPr>
        <p:spPr/>
        <p:txBody>
          <a:bodyPr/>
          <a:lstStyle>
            <a:lvl1pPr>
              <a:defRPr/>
            </a:lvl1pPr>
          </a:lstStyle>
          <a:p>
            <a:pPr>
              <a:defRPr/>
            </a:pPr>
            <a:r>
              <a:rPr lang="en-US"/>
              <a:t>Lecture 01</a:t>
            </a:r>
          </a:p>
        </p:txBody>
      </p:sp>
      <p:sp>
        <p:nvSpPr>
          <p:cNvPr id="6" name="Slide Number Placeholder 5"/>
          <p:cNvSpPr>
            <a:spLocks noGrp="1"/>
          </p:cNvSpPr>
          <p:nvPr>
            <p:ph type="sldNum" sz="quarter" idx="12"/>
          </p:nvPr>
        </p:nvSpPr>
        <p:spPr/>
        <p:txBody>
          <a:bodyPr/>
          <a:lstStyle>
            <a:lvl1pPr>
              <a:defRPr/>
            </a:lvl1pPr>
          </a:lstStyle>
          <a:p>
            <a:pPr>
              <a:defRPr/>
            </a:pPr>
            <a:fld id="{883BD5AF-197A-4B13-8110-A93BDD07DFBF}" type="slidenum">
              <a:rPr lang="en-US"/>
              <a:pPr>
                <a:defRPr/>
              </a:pPr>
              <a:t>‹#›</a:t>
            </a:fld>
            <a:endParaRPr lang="en-US"/>
          </a:p>
        </p:txBody>
      </p:sp>
    </p:spTree>
    <p:extLst>
      <p:ext uri="{BB962C8B-B14F-4D97-AF65-F5344CB8AC3E}">
        <p14:creationId xmlns:p14="http://schemas.microsoft.com/office/powerpoint/2010/main" val="141606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6" name="Rectangle 6"/>
          <p:cNvSpPr>
            <a:spLocks noGrp="1" noChangeArrowheads="1"/>
          </p:cNvSpPr>
          <p:nvPr>
            <p:ph type="sldNum" sz="quarter" idx="12"/>
          </p:nvPr>
        </p:nvSpPr>
        <p:spPr>
          <a:ln/>
        </p:spPr>
        <p:txBody>
          <a:bodyPr/>
          <a:lstStyle>
            <a:lvl1pPr>
              <a:defRPr/>
            </a:lvl1pPr>
          </a:lstStyle>
          <a:p>
            <a:pPr>
              <a:defRPr/>
            </a:pPr>
            <a:fld id="{9019DC14-2308-4B86-9E86-EC10BABA3742}" type="slidenum">
              <a:rPr lang="en-US"/>
              <a:pPr>
                <a:defRPr/>
              </a:pPr>
              <a:t>‹#›</a:t>
            </a:fld>
            <a:endParaRPr lang="en-US"/>
          </a:p>
        </p:txBody>
      </p:sp>
    </p:spTree>
    <p:extLst>
      <p:ext uri="{BB962C8B-B14F-4D97-AF65-F5344CB8AC3E}">
        <p14:creationId xmlns:p14="http://schemas.microsoft.com/office/powerpoint/2010/main" val="126935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7" name="Rectangle 6"/>
          <p:cNvSpPr>
            <a:spLocks noGrp="1" noChangeArrowheads="1"/>
          </p:cNvSpPr>
          <p:nvPr>
            <p:ph type="sldNum" sz="quarter" idx="12"/>
          </p:nvPr>
        </p:nvSpPr>
        <p:spPr>
          <a:ln/>
        </p:spPr>
        <p:txBody>
          <a:bodyPr/>
          <a:lstStyle>
            <a:lvl1pPr>
              <a:defRPr/>
            </a:lvl1pPr>
          </a:lstStyle>
          <a:p>
            <a:pPr>
              <a:defRPr/>
            </a:pPr>
            <a:fld id="{B8D3FDC1-2619-4D23-B540-BEB3F7CD7026}" type="slidenum">
              <a:rPr lang="en-US"/>
              <a:pPr>
                <a:defRPr/>
              </a:pPr>
              <a:t>‹#›</a:t>
            </a:fld>
            <a:endParaRPr lang="en-US"/>
          </a:p>
        </p:txBody>
      </p:sp>
    </p:spTree>
    <p:extLst>
      <p:ext uri="{BB962C8B-B14F-4D97-AF65-F5344CB8AC3E}">
        <p14:creationId xmlns:p14="http://schemas.microsoft.com/office/powerpoint/2010/main" val="268687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9" name="Rectangle 6"/>
          <p:cNvSpPr>
            <a:spLocks noGrp="1" noChangeArrowheads="1"/>
          </p:cNvSpPr>
          <p:nvPr>
            <p:ph type="sldNum" sz="quarter" idx="12"/>
          </p:nvPr>
        </p:nvSpPr>
        <p:spPr>
          <a:ln/>
        </p:spPr>
        <p:txBody>
          <a:bodyPr/>
          <a:lstStyle>
            <a:lvl1pPr>
              <a:defRPr/>
            </a:lvl1pPr>
          </a:lstStyle>
          <a:p>
            <a:pPr>
              <a:defRPr/>
            </a:pPr>
            <a:fld id="{EF63C85C-846D-4DFB-925B-00CC744C8A66}" type="slidenum">
              <a:rPr lang="en-US"/>
              <a:pPr>
                <a:defRPr/>
              </a:pPr>
              <a:t>‹#›</a:t>
            </a:fld>
            <a:endParaRPr lang="en-US"/>
          </a:p>
        </p:txBody>
      </p:sp>
    </p:spTree>
    <p:extLst>
      <p:ext uri="{BB962C8B-B14F-4D97-AF65-F5344CB8AC3E}">
        <p14:creationId xmlns:p14="http://schemas.microsoft.com/office/powerpoint/2010/main" val="868929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5" name="Rectangle 6"/>
          <p:cNvSpPr>
            <a:spLocks noGrp="1" noChangeArrowheads="1"/>
          </p:cNvSpPr>
          <p:nvPr>
            <p:ph type="sldNum" sz="quarter" idx="12"/>
          </p:nvPr>
        </p:nvSpPr>
        <p:spPr>
          <a:ln/>
        </p:spPr>
        <p:txBody>
          <a:bodyPr/>
          <a:lstStyle>
            <a:lvl1pPr>
              <a:defRPr/>
            </a:lvl1pPr>
          </a:lstStyle>
          <a:p>
            <a:pPr>
              <a:defRPr/>
            </a:pPr>
            <a:fld id="{E0A84233-264F-4B8A-8732-57AB1D68AFC3}" type="slidenum">
              <a:rPr lang="en-US"/>
              <a:pPr>
                <a:defRPr/>
              </a:pPr>
              <a:t>‹#›</a:t>
            </a:fld>
            <a:endParaRPr lang="en-US"/>
          </a:p>
        </p:txBody>
      </p:sp>
    </p:spTree>
    <p:extLst>
      <p:ext uri="{BB962C8B-B14F-4D97-AF65-F5344CB8AC3E}">
        <p14:creationId xmlns:p14="http://schemas.microsoft.com/office/powerpoint/2010/main" val="407536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4" name="Rectangle 6"/>
          <p:cNvSpPr>
            <a:spLocks noGrp="1" noChangeArrowheads="1"/>
          </p:cNvSpPr>
          <p:nvPr>
            <p:ph type="sldNum" sz="quarter" idx="12"/>
          </p:nvPr>
        </p:nvSpPr>
        <p:spPr>
          <a:ln/>
        </p:spPr>
        <p:txBody>
          <a:bodyPr/>
          <a:lstStyle>
            <a:lvl1pPr>
              <a:defRPr/>
            </a:lvl1pPr>
          </a:lstStyle>
          <a:p>
            <a:pPr>
              <a:defRPr/>
            </a:pPr>
            <a:fld id="{D12EF919-7103-4C01-8076-CA772859ED37}" type="slidenum">
              <a:rPr lang="en-US"/>
              <a:pPr>
                <a:defRPr/>
              </a:pPr>
              <a:t>‹#›</a:t>
            </a:fld>
            <a:endParaRPr lang="en-US"/>
          </a:p>
        </p:txBody>
      </p:sp>
    </p:spTree>
    <p:extLst>
      <p:ext uri="{BB962C8B-B14F-4D97-AF65-F5344CB8AC3E}">
        <p14:creationId xmlns:p14="http://schemas.microsoft.com/office/powerpoint/2010/main" val="337944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7" name="Rectangle 6"/>
          <p:cNvSpPr>
            <a:spLocks noGrp="1" noChangeArrowheads="1"/>
          </p:cNvSpPr>
          <p:nvPr>
            <p:ph type="sldNum" sz="quarter" idx="12"/>
          </p:nvPr>
        </p:nvSpPr>
        <p:spPr>
          <a:ln/>
        </p:spPr>
        <p:txBody>
          <a:bodyPr/>
          <a:lstStyle>
            <a:lvl1pPr>
              <a:defRPr/>
            </a:lvl1pPr>
          </a:lstStyle>
          <a:p>
            <a:pPr>
              <a:defRPr/>
            </a:pPr>
            <a:fld id="{F2AE2859-1920-4AAD-AB28-8465C9E81905}" type="slidenum">
              <a:rPr lang="en-US"/>
              <a:pPr>
                <a:defRPr/>
              </a:pPr>
              <a:t>‹#›</a:t>
            </a:fld>
            <a:endParaRPr lang="en-US"/>
          </a:p>
        </p:txBody>
      </p:sp>
    </p:spTree>
    <p:extLst>
      <p:ext uri="{BB962C8B-B14F-4D97-AF65-F5344CB8AC3E}">
        <p14:creationId xmlns:p14="http://schemas.microsoft.com/office/powerpoint/2010/main" val="273028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MBC638-Chernobai</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Lecture 01</a:t>
            </a:r>
          </a:p>
        </p:txBody>
      </p:sp>
      <p:sp>
        <p:nvSpPr>
          <p:cNvPr id="7" name="Rectangle 6"/>
          <p:cNvSpPr>
            <a:spLocks noGrp="1" noChangeArrowheads="1"/>
          </p:cNvSpPr>
          <p:nvPr>
            <p:ph type="sldNum" sz="quarter" idx="12"/>
          </p:nvPr>
        </p:nvSpPr>
        <p:spPr>
          <a:ln/>
        </p:spPr>
        <p:txBody>
          <a:bodyPr/>
          <a:lstStyle>
            <a:lvl1pPr>
              <a:defRPr/>
            </a:lvl1pPr>
          </a:lstStyle>
          <a:p>
            <a:pPr>
              <a:defRPr/>
            </a:pPr>
            <a:fld id="{D24CD097-BE07-4473-ACE4-1F55A9F18CDE}" type="slidenum">
              <a:rPr lang="en-US"/>
              <a:pPr>
                <a:defRPr/>
              </a:pPr>
              <a:t>‹#›</a:t>
            </a:fld>
            <a:endParaRPr lang="en-US"/>
          </a:p>
        </p:txBody>
      </p:sp>
    </p:spTree>
    <p:extLst>
      <p:ext uri="{BB962C8B-B14F-4D97-AF65-F5344CB8AC3E}">
        <p14:creationId xmlns:p14="http://schemas.microsoft.com/office/powerpoint/2010/main" val="1391578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r>
              <a:rPr lang="en-US" smtClean="0"/>
              <a:t>MBC638-Chernobai</a:t>
            </a: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r>
              <a:rPr lang="en-US"/>
              <a:t>Lecture 01</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Trebuchet MS" panose="020B0603020202020204" pitchFamily="34" charset="0"/>
              </a:defRPr>
            </a:lvl1pPr>
          </a:lstStyle>
          <a:p>
            <a:pPr>
              <a:defRPr/>
            </a:pPr>
            <a:fld id="{53EC843D-8AFF-4F38-85B9-816263BAE2E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33"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rebuchet MS" pitchFamily="34" charset="0"/>
        </a:defRPr>
      </a:lvl2pPr>
      <a:lvl3pPr algn="ctr" rtl="0" eaLnBrk="0" fontAlgn="base" hangingPunct="0">
        <a:spcBef>
          <a:spcPct val="0"/>
        </a:spcBef>
        <a:spcAft>
          <a:spcPct val="0"/>
        </a:spcAft>
        <a:defRPr sz="3600">
          <a:solidFill>
            <a:schemeClr val="tx2"/>
          </a:solidFill>
          <a:latin typeface="Trebuchet MS" pitchFamily="34" charset="0"/>
        </a:defRPr>
      </a:lvl3pPr>
      <a:lvl4pPr algn="ctr" rtl="0" eaLnBrk="0" fontAlgn="base" hangingPunct="0">
        <a:spcBef>
          <a:spcPct val="0"/>
        </a:spcBef>
        <a:spcAft>
          <a:spcPct val="0"/>
        </a:spcAft>
        <a:defRPr sz="3600">
          <a:solidFill>
            <a:schemeClr val="tx2"/>
          </a:solidFill>
          <a:latin typeface="Trebuchet MS" pitchFamily="34" charset="0"/>
        </a:defRPr>
      </a:lvl4pPr>
      <a:lvl5pPr algn="ctr" rtl="0" eaLnBrk="0" fontAlgn="base" hangingPunct="0">
        <a:spcBef>
          <a:spcPct val="0"/>
        </a:spcBef>
        <a:spcAft>
          <a:spcPct val="0"/>
        </a:spcAft>
        <a:defRPr sz="3600">
          <a:solidFill>
            <a:schemeClr val="tx2"/>
          </a:solidFill>
          <a:latin typeface="Trebuchet MS" pitchFamily="34" charset="0"/>
        </a:defRPr>
      </a:lvl5pPr>
      <a:lvl6pPr marL="457200" algn="ctr" rtl="0" fontAlgn="base">
        <a:spcBef>
          <a:spcPct val="0"/>
        </a:spcBef>
        <a:spcAft>
          <a:spcPct val="0"/>
        </a:spcAft>
        <a:defRPr sz="3600">
          <a:solidFill>
            <a:schemeClr val="tx2"/>
          </a:solidFill>
          <a:latin typeface="Trebuchet MS" pitchFamily="34" charset="0"/>
        </a:defRPr>
      </a:lvl6pPr>
      <a:lvl7pPr marL="914400" algn="ctr" rtl="0" fontAlgn="base">
        <a:spcBef>
          <a:spcPct val="0"/>
        </a:spcBef>
        <a:spcAft>
          <a:spcPct val="0"/>
        </a:spcAft>
        <a:defRPr sz="3600">
          <a:solidFill>
            <a:schemeClr val="tx2"/>
          </a:solidFill>
          <a:latin typeface="Trebuchet MS" pitchFamily="34" charset="0"/>
        </a:defRPr>
      </a:lvl7pPr>
      <a:lvl8pPr marL="1371600" algn="ctr" rtl="0" fontAlgn="base">
        <a:spcBef>
          <a:spcPct val="0"/>
        </a:spcBef>
        <a:spcAft>
          <a:spcPct val="0"/>
        </a:spcAft>
        <a:defRPr sz="3600">
          <a:solidFill>
            <a:schemeClr val="tx2"/>
          </a:solidFill>
          <a:latin typeface="Trebuchet MS" pitchFamily="34" charset="0"/>
        </a:defRPr>
      </a:lvl8pPr>
      <a:lvl9pPr marL="1828800" algn="ctr" rtl="0" fontAlgn="base">
        <a:spcBef>
          <a:spcPct val="0"/>
        </a:spcBef>
        <a:spcAft>
          <a:spcPct val="0"/>
        </a:spcAft>
        <a:defRPr sz="3600">
          <a:solidFill>
            <a:schemeClr val="tx2"/>
          </a:solidFill>
          <a:latin typeface="Trebuchet MS"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defRPr>
            </a:lvl1pPr>
          </a:lstStyle>
          <a:p>
            <a:pPr>
              <a:defRPr/>
            </a:pPr>
            <a:r>
              <a:rPr lang="en-US" smtClean="0"/>
              <a:t>MBC638-Chernobai</a:t>
            </a: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r>
              <a:rPr lang="en-US"/>
              <a:t>Lecture 01</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900">
                <a:solidFill>
                  <a:schemeClr val="tx1">
                    <a:tint val="75000"/>
                  </a:schemeClr>
                </a:solidFill>
              </a:defRPr>
            </a:lvl1pPr>
          </a:lstStyle>
          <a:p>
            <a:pPr>
              <a:defRPr/>
            </a:pPr>
            <a:fld id="{E2548ED4-EC6D-4149-B518-E9EF8472DF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jpg"/><Relationship Id="rId7"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g"/><Relationship Id="rId5" Type="http://schemas.openxmlformats.org/officeDocument/2006/relationships/image" Target="../media/image20.jpe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g"/><Relationship Id="rId1" Type="http://schemas.openxmlformats.org/officeDocument/2006/relationships/slideLayout" Target="../slideLayouts/slideLayout13.xml"/><Relationship Id="rId2" Type="http://schemas.openxmlformats.org/officeDocument/2006/relationships/hyperlink" Target="http://finance.fortune.cnn.com/2013/04/17/rogoff-reinhart-excel-error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 Id="rId3"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jpe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5119688"/>
            <a:ext cx="9144000" cy="12461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0" y="2949443"/>
            <a:ext cx="2876550" cy="1922423"/>
          </a:xfrm>
          <a:prstGeom prst="rect">
            <a:avLst/>
          </a:prstGeom>
          <a:effectLst>
            <a:softEdge rad="31750"/>
          </a:effectLst>
          <a:scene3d>
            <a:camera prst="orthographicFront"/>
            <a:lightRig rig="threePt" dir="t"/>
          </a:scene3d>
          <a:sp3d>
            <a:bevelT/>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806" y="2948599"/>
            <a:ext cx="2501283" cy="1929561"/>
          </a:xfrm>
          <a:prstGeom prst="rect">
            <a:avLst/>
          </a:prstGeom>
          <a:effectLst>
            <a:softEdge rad="31750"/>
          </a:effectLst>
          <a:scene3d>
            <a:camera prst="orthographicFront"/>
            <a:lightRig rig="threePt" dir="t"/>
          </a:scene3d>
          <a:sp3d>
            <a:bevelT/>
          </a:sp3d>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89" y="2945003"/>
            <a:ext cx="2570825" cy="1930107"/>
          </a:xfrm>
          <a:prstGeom prst="rect">
            <a:avLst/>
          </a:prstGeom>
          <a:effectLst>
            <a:softEdge rad="31750"/>
          </a:effectLst>
          <a:scene3d>
            <a:camera prst="orthographicFront"/>
            <a:lightRig rig="threePt" dir="t"/>
          </a:scene3d>
          <a:sp3d>
            <a:bevelT/>
          </a:sp3d>
        </p:spPr>
      </p:pic>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050" name="Rectangle 2"/>
          <p:cNvSpPr>
            <a:spLocks noGrp="1" noChangeArrowheads="1"/>
          </p:cNvSpPr>
          <p:nvPr>
            <p:ph type="ctrTitle"/>
          </p:nvPr>
        </p:nvSpPr>
        <p:spPr>
          <a:xfrm>
            <a:off x="2163763" y="-6350"/>
            <a:ext cx="6381750" cy="1149350"/>
          </a:xfrm>
        </p:spPr>
        <p:txBody>
          <a:bodyPr rtlCol="0">
            <a:normAutofit/>
          </a:bodyPr>
          <a:lstStyle/>
          <a:p>
            <a:pPr algn="l" eaLnBrk="1" fontAlgn="auto" hangingPunct="1">
              <a:spcBef>
                <a:spcPct val="50000"/>
              </a:spcBef>
              <a:spcAft>
                <a:spcPts val="0"/>
              </a:spcAft>
              <a:defRPr/>
            </a:pPr>
            <a:r>
              <a:rPr lang="en-US" sz="3200" b="1" dirty="0" smtClean="0">
                <a:latin typeface="+mn-lt"/>
              </a:rPr>
              <a:t>MBC 638: </a:t>
            </a:r>
            <a:br>
              <a:rPr lang="en-US" sz="3200" b="1" dirty="0" smtClean="0">
                <a:latin typeface="+mn-lt"/>
              </a:rPr>
            </a:br>
            <a:r>
              <a:rPr lang="en-US" sz="3200" b="1" dirty="0" smtClean="0">
                <a:latin typeface="+mn-lt"/>
              </a:rPr>
              <a:t>Data Analysis &amp; Decision Making</a:t>
            </a:r>
            <a:endParaRPr lang="en-US" sz="2000" b="1" dirty="0" smtClean="0">
              <a:latin typeface="+mn-lt"/>
            </a:endParaRPr>
          </a:p>
        </p:txBody>
      </p:sp>
      <p:pic>
        <p:nvPicPr>
          <p:cNvPr id="6154"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0955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Text Box 8"/>
          <p:cNvSpPr txBox="1">
            <a:spLocks noChangeArrowheads="1"/>
          </p:cNvSpPr>
          <p:nvPr/>
        </p:nvSpPr>
        <p:spPr bwMode="auto">
          <a:xfrm>
            <a:off x="504825" y="5353050"/>
            <a:ext cx="70866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t>Lecture 01: </a:t>
            </a:r>
          </a:p>
          <a:p>
            <a:pPr eaLnBrk="1" hangingPunct="1">
              <a:spcBef>
                <a:spcPct val="50000"/>
              </a:spcBef>
            </a:pPr>
            <a:r>
              <a:rPr lang="en-US" altLang="en-US" b="1"/>
              <a:t>Introduction</a:t>
            </a:r>
          </a:p>
        </p:txBody>
      </p:sp>
      <p:sp>
        <p:nvSpPr>
          <p:cNvPr id="6156" name="TextBox 9"/>
          <p:cNvSpPr txBox="1">
            <a:spLocks noChangeArrowheads="1"/>
          </p:cNvSpPr>
          <p:nvPr/>
        </p:nvSpPr>
        <p:spPr bwMode="auto">
          <a:xfrm>
            <a:off x="2201863" y="1765300"/>
            <a:ext cx="5419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solidFill>
                  <a:srgbClr val="990033"/>
                </a:solidFill>
              </a:rPr>
              <a:t/>
            </a:r>
            <a:br>
              <a:rPr lang="en-US" altLang="en-US" b="1" dirty="0">
                <a:solidFill>
                  <a:srgbClr val="990033"/>
                </a:solidFill>
              </a:rPr>
            </a:br>
            <a:r>
              <a:rPr lang="en-US" altLang="en-US" dirty="0"/>
              <a:t>Anna Chernobai</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0050" name="Rectangle 2"/>
          <p:cNvSpPr>
            <a:spLocks noGrp="1" noChangeArrowheads="1"/>
          </p:cNvSpPr>
          <p:nvPr>
            <p:ph type="title"/>
          </p:nvPr>
        </p:nvSpPr>
        <p:spPr>
          <a:xfrm>
            <a:off x="533400" y="304800"/>
            <a:ext cx="8458200" cy="1216025"/>
          </a:xfrm>
        </p:spPr>
        <p:txBody>
          <a:bodyPr rtlCol="0">
            <a:normAutofit/>
          </a:bodyPr>
          <a:lstStyle/>
          <a:p>
            <a:pPr eaLnBrk="1" fontAlgn="auto" hangingPunct="1">
              <a:spcAft>
                <a:spcPts val="0"/>
              </a:spcAft>
              <a:defRPr/>
            </a:pPr>
            <a:r>
              <a:rPr lang="en-US" b="1" dirty="0" smtClean="0">
                <a:solidFill>
                  <a:srgbClr val="C00000"/>
                </a:solidFill>
                <a:latin typeface="+mn-lt"/>
              </a:rPr>
              <a:t>Whitman standards</a:t>
            </a:r>
          </a:p>
        </p:txBody>
      </p:sp>
      <p:sp>
        <p:nvSpPr>
          <p:cNvPr id="27652" name="Content Placeholder 2"/>
          <p:cNvSpPr>
            <a:spLocks noGrp="1"/>
          </p:cNvSpPr>
          <p:nvPr>
            <p:ph idx="1"/>
          </p:nvPr>
        </p:nvSpPr>
        <p:spPr>
          <a:xfrm>
            <a:off x="533400" y="1825625"/>
            <a:ext cx="8458200" cy="4279900"/>
          </a:xfrm>
        </p:spPr>
        <p:txBody>
          <a:bodyPr/>
          <a:lstStyle/>
          <a:p>
            <a:pPr marL="342900" lvl="1" indent="0" eaLnBrk="1" hangingPunct="1">
              <a:buNone/>
            </a:pPr>
            <a:endParaRPr lang="en-US" altLang="en-US" sz="1700" dirty="0" smtClean="0"/>
          </a:p>
          <a:p>
            <a:pPr marL="0" indent="0" eaLnBrk="1" hangingPunct="1">
              <a:buNone/>
            </a:pPr>
            <a:r>
              <a:rPr lang="en-US" altLang="en-US" sz="2000" b="1" dirty="0" smtClean="0"/>
              <a:t>Classroom policy</a:t>
            </a:r>
          </a:p>
          <a:p>
            <a:pPr marL="0" indent="0" eaLnBrk="1" hangingPunct="1">
              <a:buNone/>
            </a:pPr>
            <a:endParaRPr lang="en-US" altLang="en-US" sz="2000" dirty="0" smtClean="0"/>
          </a:p>
          <a:p>
            <a:pPr lvl="1" eaLnBrk="1" hangingPunct="1"/>
            <a:r>
              <a:rPr lang="en-US" altLang="en-US" sz="1700" dirty="0" smtClean="0"/>
              <a:t>No laptops or cell phones are permitted during lectures unless instructed otherwise</a:t>
            </a:r>
          </a:p>
          <a:p>
            <a:pPr lvl="1" eaLnBrk="1" hangingPunct="1"/>
            <a:r>
              <a:rPr lang="en-US" altLang="en-US" sz="1700" dirty="0" smtClean="0"/>
              <a:t>No food or drink except water</a:t>
            </a:r>
          </a:p>
          <a:p>
            <a:pPr lvl="1" eaLnBrk="1" hangingPunct="1"/>
            <a:r>
              <a:rPr lang="en-US" altLang="en-US" sz="1700" dirty="0" smtClean="0"/>
              <a:t>Group projects should be professional quality </a:t>
            </a:r>
          </a:p>
          <a:p>
            <a:pPr lvl="1" eaLnBrk="1" hangingPunct="1"/>
            <a:r>
              <a:rPr lang="en-US" altLang="en-US" sz="1700" dirty="0" smtClean="0"/>
              <a:t>Active participation in class is required</a:t>
            </a:r>
          </a:p>
          <a:p>
            <a:pPr lvl="1" eaLnBrk="1" hangingPunct="1"/>
            <a:r>
              <a:rPr lang="en-US" altLang="en-US" sz="1700" dirty="0" smtClean="0"/>
              <a:t>Studying in groups outside of the classroom is encouraged</a:t>
            </a:r>
            <a:endParaRPr lang="en-US" altLang="en-US" sz="2000" dirty="0" smtClean="0"/>
          </a:p>
        </p:txBody>
      </p:sp>
      <p:sp>
        <p:nvSpPr>
          <p:cNvPr id="7"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2" name="Slide Number Placeholder 1"/>
          <p:cNvSpPr>
            <a:spLocks noGrp="1"/>
          </p:cNvSpPr>
          <p:nvPr>
            <p:ph type="sldNum" sz="quarter" idx="12"/>
          </p:nvPr>
        </p:nvSpPr>
        <p:spPr/>
        <p:txBody>
          <a:bodyPr/>
          <a:lstStyle/>
          <a:p>
            <a:pPr>
              <a:defRPr/>
            </a:pPr>
            <a:fld id="{C7C413BD-3683-4908-B242-97A31697C9AE}" type="slidenum">
              <a:rPr lang="en-US"/>
              <a:pPr>
                <a:defRPr/>
              </a:pPr>
              <a:t>10</a:t>
            </a:fld>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6" name="Footer Placeholder 4"/>
          <p:cNvSpPr>
            <a:spLocks noGrp="1"/>
          </p:cNvSpPr>
          <p:nvPr>
            <p:ph type="ftr" sz="quarter" idx="11"/>
          </p:nvPr>
        </p:nvSpPr>
        <p:spPr/>
        <p:txBody>
          <a:bodyPr/>
          <a:lstStyle/>
          <a:p>
            <a:pPr>
              <a:defRPr/>
            </a:pPr>
            <a:r>
              <a:rPr lang="en-US"/>
              <a:t>Lecture 01</a:t>
            </a:r>
          </a:p>
        </p:txBody>
      </p:sp>
      <p:sp>
        <p:nvSpPr>
          <p:cNvPr id="9" name="Rectangle 8"/>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9701" name="TextBox 10"/>
          <p:cNvSpPr txBox="1">
            <a:spLocks noChangeArrowheads="1"/>
          </p:cNvSpPr>
          <p:nvPr/>
        </p:nvSpPr>
        <p:spPr bwMode="auto">
          <a:xfrm>
            <a:off x="0" y="762000"/>
            <a:ext cx="9144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r>
              <a:rPr lang="en-US" altLang="en-US" sz="2400" b="1" dirty="0"/>
              <a:t>Today’s lecture:</a:t>
            </a:r>
          </a:p>
          <a:p>
            <a:pPr lvl="1" eaLnBrk="1" hangingPunct="1"/>
            <a:endParaRPr lang="en-US" altLang="en-US" sz="2400" b="1" u="sng" dirty="0">
              <a:solidFill>
                <a:srgbClr val="0000FF"/>
              </a:solidFill>
            </a:endParaRPr>
          </a:p>
          <a:p>
            <a:pPr lvl="1" eaLnBrk="1" hangingPunct="1"/>
            <a:endParaRPr lang="en-US" altLang="en-US" sz="2400" b="1" u="sng" dirty="0">
              <a:solidFill>
                <a:srgbClr val="0000FF"/>
              </a:solidFill>
            </a:endParaRPr>
          </a:p>
          <a:p>
            <a:pPr lvl="1" eaLnBrk="1" hangingPunct="1"/>
            <a:endParaRPr lang="en-US" altLang="en-US" sz="2400" b="1" dirty="0"/>
          </a:p>
          <a:p>
            <a:pPr lvl="1" eaLnBrk="1" hangingPunct="1"/>
            <a:r>
              <a:rPr lang="en-US" altLang="en-US" dirty="0"/>
              <a:t>1. First, I will tell you about myself.</a:t>
            </a:r>
          </a:p>
          <a:p>
            <a:pPr lvl="1" eaLnBrk="1" hangingPunct="1"/>
            <a:endParaRPr lang="en-US" altLang="en-US" dirty="0"/>
          </a:p>
          <a:p>
            <a:pPr lvl="1" eaLnBrk="1" hangingPunct="1"/>
            <a:r>
              <a:rPr lang="en-US" altLang="en-US" dirty="0"/>
              <a:t>2. Then, we’ll talk about you.</a:t>
            </a:r>
          </a:p>
          <a:p>
            <a:pPr lvl="1" eaLnBrk="1" hangingPunct="1"/>
            <a:endParaRPr lang="en-US" altLang="en-US" dirty="0"/>
          </a:p>
          <a:p>
            <a:pPr lvl="1" eaLnBrk="1" hangingPunct="1"/>
            <a:r>
              <a:rPr lang="en-US" altLang="en-US" dirty="0"/>
              <a:t>3. Course logistics.</a:t>
            </a:r>
          </a:p>
          <a:p>
            <a:pPr lvl="1" eaLnBrk="1" hangingPunct="1"/>
            <a:endParaRPr lang="en-US" altLang="en-US" b="1" dirty="0"/>
          </a:p>
          <a:p>
            <a:pPr lvl="1" eaLnBrk="1" hangingPunct="1"/>
            <a:r>
              <a:rPr lang="en-US" altLang="en-US" b="1" dirty="0"/>
              <a:t>4. </a:t>
            </a:r>
            <a:r>
              <a:rPr lang="en-US" altLang="en-US" b="1" dirty="0" smtClean="0"/>
              <a:t>Why statistics? </a:t>
            </a:r>
            <a:endParaRPr lang="en-US" altLang="en-US" b="1" dirty="0"/>
          </a:p>
          <a:p>
            <a:pPr eaLnBrk="1" hangingPunct="1"/>
            <a:endParaRPr lang="en-US" altLang="en-US" dirty="0"/>
          </a:p>
        </p:txBody>
      </p:sp>
      <p:sp>
        <p:nvSpPr>
          <p:cNvPr id="2" name="Slide Number Placeholder 1"/>
          <p:cNvSpPr>
            <a:spLocks noGrp="1"/>
          </p:cNvSpPr>
          <p:nvPr>
            <p:ph type="sldNum" sz="quarter" idx="12"/>
          </p:nvPr>
        </p:nvSpPr>
        <p:spPr/>
        <p:txBody>
          <a:bodyPr/>
          <a:lstStyle/>
          <a:p>
            <a:pPr>
              <a:defRPr/>
            </a:pPr>
            <a:fld id="{1E6D9C19-EE9F-4795-9B48-355BBF520609}" type="slidenum">
              <a:rPr lang="en-US"/>
              <a:pPr>
                <a:defRPr/>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7275"/>
            <a:ext cx="9144000" cy="5800725"/>
          </a:xfrm>
          <a:prstGeom prst="rect">
            <a:avLst/>
          </a:prstGeom>
        </p:spPr>
      </p:pic>
      <p:sp>
        <p:nvSpPr>
          <p:cNvPr id="3" name="Content Placeholder 2"/>
          <p:cNvSpPr>
            <a:spLocks noGrp="1"/>
          </p:cNvSpPr>
          <p:nvPr>
            <p:ph idx="1"/>
          </p:nvPr>
        </p:nvSpPr>
        <p:spPr>
          <a:xfrm>
            <a:off x="4343400" y="1355725"/>
            <a:ext cx="4800600" cy="5000625"/>
          </a:xfrm>
          <a:solidFill>
            <a:schemeClr val="tx1"/>
          </a:solidFill>
        </p:spPr>
        <p:txBody>
          <a:bodyPr rtlCol="0">
            <a:normAutofit/>
          </a:bodyPr>
          <a:lstStyle/>
          <a:p>
            <a:pPr marL="0" indent="0" algn="just" eaLnBrk="1" fontAlgn="auto" hangingPunct="1">
              <a:spcAft>
                <a:spcPts val="0"/>
              </a:spcAft>
              <a:buFont typeface="Arial" panose="020B0604020202020204" pitchFamily="34" charset="0"/>
              <a:buNone/>
              <a:defRPr/>
            </a:pPr>
            <a:endParaRPr lang="en-US" sz="1600" b="1" dirty="0" smtClean="0">
              <a:solidFill>
                <a:schemeClr val="bg1"/>
              </a:solidFill>
              <a:latin typeface="Arial" pitchFamily="34" charset="0"/>
              <a:cs typeface="Arial" pitchFamily="34" charset="0"/>
            </a:endParaRPr>
          </a:p>
          <a:p>
            <a:pPr marL="0" indent="0" algn="just" eaLnBrk="1" fontAlgn="auto" hangingPunct="1">
              <a:spcAft>
                <a:spcPts val="0"/>
              </a:spcAft>
              <a:buFont typeface="Arial" panose="020B0604020202020204" pitchFamily="34" charset="0"/>
              <a:buNone/>
              <a:defRPr/>
            </a:pPr>
            <a:r>
              <a:rPr lang="en-US" sz="1600" b="1" dirty="0" smtClean="0">
                <a:solidFill>
                  <a:schemeClr val="bg1"/>
                </a:solidFill>
                <a:latin typeface="Arial" pitchFamily="34" charset="0"/>
                <a:cs typeface="Arial" pitchFamily="34" charset="0"/>
              </a:rPr>
              <a:t>We are living in the age of </a:t>
            </a:r>
            <a:r>
              <a:rPr lang="en-US" sz="1600" b="1" dirty="0" smtClean="0">
                <a:solidFill>
                  <a:srgbClr val="66FF66"/>
                </a:solidFill>
                <a:latin typeface="Arial" pitchFamily="34" charset="0"/>
                <a:cs typeface="Arial" pitchFamily="34" charset="0"/>
              </a:rPr>
              <a:t>data</a:t>
            </a:r>
            <a:r>
              <a:rPr lang="en-US" sz="1600" b="1" dirty="0" smtClean="0">
                <a:solidFill>
                  <a:schemeClr val="bg1"/>
                </a:solidFill>
                <a:latin typeface="Arial" pitchFamily="34" charset="0"/>
                <a:cs typeface="Arial" pitchFamily="34" charset="0"/>
              </a:rPr>
              <a:t> and </a:t>
            </a:r>
            <a:r>
              <a:rPr lang="en-US" sz="1600" b="1" dirty="0" smtClean="0">
                <a:solidFill>
                  <a:srgbClr val="66FF66"/>
                </a:solidFill>
                <a:latin typeface="Arial" pitchFamily="34" charset="0"/>
                <a:cs typeface="Arial" pitchFamily="34" charset="0"/>
              </a:rPr>
              <a:t>technology</a:t>
            </a:r>
            <a:r>
              <a:rPr lang="en-US" sz="1600" b="1" dirty="0" smtClean="0">
                <a:solidFill>
                  <a:schemeClr val="bg1"/>
                </a:solidFill>
                <a:latin typeface="Arial" pitchFamily="34" charset="0"/>
                <a:cs typeface="Arial" pitchFamily="34" charset="0"/>
              </a:rPr>
              <a:t>. </a:t>
            </a:r>
          </a:p>
          <a:p>
            <a:pPr marL="0" lvl="1" indent="0" algn="just" eaLnBrk="1" fontAlgn="auto" hangingPunct="1">
              <a:lnSpc>
                <a:spcPct val="110000"/>
              </a:lnSpc>
              <a:spcAft>
                <a:spcPts val="1200"/>
              </a:spcAft>
              <a:buClr>
                <a:schemeClr val="tx1"/>
              </a:buClr>
              <a:buNone/>
              <a:defRPr/>
            </a:pPr>
            <a:endParaRPr lang="en-US" sz="1600" b="1" dirty="0" smtClean="0">
              <a:solidFill>
                <a:schemeClr val="bg1"/>
              </a:solidFill>
              <a:latin typeface="Arial" pitchFamily="34" charset="0"/>
              <a:cs typeface="Arial" pitchFamily="34" charset="0"/>
            </a:endParaRPr>
          </a:p>
          <a:p>
            <a:pPr marL="0" lvl="1" indent="0" algn="just" eaLnBrk="1" fontAlgn="auto" hangingPunct="1">
              <a:lnSpc>
                <a:spcPct val="110000"/>
              </a:lnSpc>
              <a:spcAft>
                <a:spcPts val="1200"/>
              </a:spcAft>
              <a:buClr>
                <a:schemeClr val="tx1"/>
              </a:buClr>
              <a:buNone/>
              <a:defRPr/>
            </a:pPr>
            <a:r>
              <a:rPr lang="en-US" sz="1600" b="1" dirty="0" smtClean="0">
                <a:solidFill>
                  <a:srgbClr val="66FF66"/>
                </a:solidFill>
                <a:latin typeface="Arial" pitchFamily="34" charset="0"/>
                <a:cs typeface="Arial" pitchFamily="34" charset="0"/>
              </a:rPr>
              <a:t>Technology</a:t>
            </a:r>
            <a:r>
              <a:rPr lang="en-US" sz="1600" dirty="0" smtClean="0">
                <a:solidFill>
                  <a:schemeClr val="bg1"/>
                </a:solidFill>
                <a:latin typeface="Arial" pitchFamily="34" charset="0"/>
                <a:cs typeface="Arial" pitchFamily="34" charset="0"/>
              </a:rPr>
              <a:t> has given firms and people the power to analyze data and make decisions on the basis of </a:t>
            </a:r>
            <a:r>
              <a:rPr lang="en-US" sz="1600" b="1" dirty="0" smtClean="0">
                <a:solidFill>
                  <a:srgbClr val="66FF66"/>
                </a:solidFill>
                <a:latin typeface="Arial" pitchFamily="34" charset="0"/>
                <a:cs typeface="Arial" pitchFamily="34" charset="0"/>
              </a:rPr>
              <a:t>quantitative analysis</a:t>
            </a:r>
            <a:r>
              <a:rPr lang="en-US" sz="1600" dirty="0" smtClean="0">
                <a:solidFill>
                  <a:schemeClr val="bg1"/>
                </a:solidFill>
                <a:latin typeface="Arial" pitchFamily="34" charset="0"/>
                <a:cs typeface="Arial" pitchFamily="34" charset="0"/>
              </a:rPr>
              <a:t>.</a:t>
            </a:r>
          </a:p>
          <a:p>
            <a:pPr marL="0" lvl="1" indent="0" algn="just" eaLnBrk="1" fontAlgn="auto" hangingPunct="1">
              <a:lnSpc>
                <a:spcPct val="110000"/>
              </a:lnSpc>
              <a:spcAft>
                <a:spcPts val="1200"/>
              </a:spcAft>
              <a:buNone/>
              <a:defRPr/>
            </a:pPr>
            <a:r>
              <a:rPr lang="en-US" sz="1600" dirty="0" smtClean="0">
                <a:solidFill>
                  <a:schemeClr val="bg1"/>
                </a:solidFill>
                <a:latin typeface="Arial" pitchFamily="34" charset="0"/>
                <a:cs typeface="Arial" pitchFamily="34" charset="0"/>
              </a:rPr>
              <a:t>A large amount of </a:t>
            </a:r>
            <a:r>
              <a:rPr lang="en-US" sz="1600" b="1" dirty="0" smtClean="0">
                <a:solidFill>
                  <a:srgbClr val="66FF66"/>
                </a:solidFill>
                <a:latin typeface="Arial" pitchFamily="34" charset="0"/>
                <a:cs typeface="Arial" pitchFamily="34" charset="0"/>
              </a:rPr>
              <a:t>data</a:t>
            </a:r>
            <a:r>
              <a:rPr lang="en-US" sz="1600" dirty="0" smtClean="0">
                <a:solidFill>
                  <a:schemeClr val="bg1"/>
                </a:solidFill>
                <a:latin typeface="Arial" pitchFamily="34" charset="0"/>
                <a:cs typeface="Arial" pitchFamily="34" charset="0"/>
              </a:rPr>
              <a:t> already exists and will only increase in the future.</a:t>
            </a:r>
          </a:p>
          <a:p>
            <a:pPr marL="0" lvl="1" indent="0" algn="just" eaLnBrk="1" fontAlgn="auto" hangingPunct="1">
              <a:lnSpc>
                <a:spcPct val="110000"/>
              </a:lnSpc>
              <a:spcAft>
                <a:spcPts val="1200"/>
              </a:spcAft>
              <a:buNone/>
              <a:defRPr/>
            </a:pPr>
            <a:r>
              <a:rPr lang="en-US" sz="1600" dirty="0" smtClean="0">
                <a:solidFill>
                  <a:schemeClr val="bg1"/>
                </a:solidFill>
                <a:latin typeface="Arial" pitchFamily="34" charset="0"/>
                <a:cs typeface="Arial" pitchFamily="34" charset="0"/>
              </a:rPr>
              <a:t>Enlightened companies are seeing this expansion as a source of competitive advantage. By using </a:t>
            </a:r>
            <a:r>
              <a:rPr lang="en-US" sz="1600" b="1" dirty="0" smtClean="0">
                <a:solidFill>
                  <a:srgbClr val="66FF66"/>
                </a:solidFill>
                <a:latin typeface="Arial" pitchFamily="34" charset="0"/>
                <a:cs typeface="Arial" pitchFamily="34" charset="0"/>
              </a:rPr>
              <a:t>quantitative methods </a:t>
            </a:r>
            <a:r>
              <a:rPr lang="en-US" sz="1600" dirty="0" smtClean="0">
                <a:solidFill>
                  <a:schemeClr val="bg1"/>
                </a:solidFill>
                <a:latin typeface="Arial" pitchFamily="34" charset="0"/>
                <a:cs typeface="Arial" pitchFamily="34" charset="0"/>
              </a:rPr>
              <a:t>to uncover the information in the data and then acting on this information, they are able to gain advantages that their less enlightened competitors aren’t able to gain.</a:t>
            </a:r>
          </a:p>
          <a:p>
            <a:pPr marL="0" lvl="1" indent="0" algn="just" eaLnBrk="1" fontAlgn="auto" hangingPunct="1">
              <a:lnSpc>
                <a:spcPct val="110000"/>
              </a:lnSpc>
              <a:spcAft>
                <a:spcPts val="1200"/>
              </a:spcAft>
              <a:buNone/>
              <a:defRPr/>
            </a:pPr>
            <a:endParaRPr lang="en-US" sz="1600" dirty="0">
              <a:solidFill>
                <a:schemeClr val="bg1"/>
              </a:solidFill>
              <a:latin typeface="Arial" pitchFamily="34" charset="0"/>
              <a:cs typeface="Arial" pitchFamily="34" charset="0"/>
            </a:endParaRPr>
          </a:p>
          <a:p>
            <a:pPr marL="0" lvl="1" indent="0" algn="just" eaLnBrk="1" fontAlgn="auto" hangingPunct="1">
              <a:lnSpc>
                <a:spcPct val="110000"/>
              </a:lnSpc>
              <a:spcAft>
                <a:spcPts val="1200"/>
              </a:spcAft>
              <a:buNone/>
              <a:defRPr/>
            </a:pPr>
            <a:endParaRPr lang="en-US" sz="1600" dirty="0">
              <a:solidFill>
                <a:schemeClr val="bg1"/>
              </a:solidFill>
            </a:endParaRPr>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Statistics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744420B8-0E52-4B4C-BA25-1F572D665F8A}" type="slidenum">
              <a:rPr lang="en-US"/>
              <a:pPr>
                <a:defRPr/>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152400" y="4038599"/>
            <a:ext cx="8763000" cy="2438401"/>
          </a:xfrm>
          <a:solidFill>
            <a:schemeClr val="tx1"/>
          </a:solidFill>
        </p:spPr>
        <p:txBody>
          <a:bodyPr/>
          <a:lstStyle/>
          <a:p>
            <a:pPr marL="0" indent="0" algn="just" eaLnBrk="1" hangingPunct="1">
              <a:spcAft>
                <a:spcPts val="1200"/>
              </a:spcAft>
              <a:buFont typeface="Arial" panose="020B0604020202020204" pitchFamily="34" charset="0"/>
              <a:buNone/>
            </a:pPr>
            <a:r>
              <a:rPr lang="en-US" altLang="en-US" sz="1800" dirty="0" smtClean="0">
                <a:solidFill>
                  <a:schemeClr val="bg1"/>
                </a:solidFill>
                <a:latin typeface="Arial" panose="020B0604020202020204" pitchFamily="34" charset="0"/>
                <a:cs typeface="Arial" panose="020B0604020202020204" pitchFamily="34" charset="0"/>
              </a:rPr>
              <a:t>The financial industry:</a:t>
            </a:r>
          </a:p>
          <a:p>
            <a:pPr algn="just" eaLnBrk="1" hangingPunct="1">
              <a:spcAft>
                <a:spcPts val="1200"/>
              </a:spcAft>
            </a:pPr>
            <a:r>
              <a:rPr lang="en-US" altLang="en-US" sz="1600" dirty="0" smtClean="0">
                <a:solidFill>
                  <a:schemeClr val="bg1"/>
                </a:solidFill>
                <a:latin typeface="Arial" panose="020B0604020202020204" pitchFamily="34" charset="0"/>
                <a:cs typeface="Arial" panose="020B0604020202020204" pitchFamily="34" charset="0"/>
              </a:rPr>
              <a:t>The </a:t>
            </a:r>
            <a:r>
              <a:rPr lang="en-US" altLang="en-US" sz="1600" b="1" dirty="0" smtClean="0">
                <a:solidFill>
                  <a:srgbClr val="FF6600"/>
                </a:solidFill>
                <a:latin typeface="Arial" panose="020B0604020202020204" pitchFamily="34" charset="0"/>
                <a:cs typeface="Arial" panose="020B0604020202020204" pitchFamily="34" charset="0"/>
              </a:rPr>
              <a:t>financial industry </a:t>
            </a:r>
            <a:r>
              <a:rPr lang="en-US" altLang="en-US" sz="1600" dirty="0" smtClean="0">
                <a:solidFill>
                  <a:schemeClr val="bg1"/>
                </a:solidFill>
                <a:latin typeface="Arial" panose="020B0604020202020204" pitchFamily="34" charset="0"/>
                <a:cs typeface="Arial" panose="020B0604020202020204" pitchFamily="34" charset="0"/>
              </a:rPr>
              <a:t>has been the top </a:t>
            </a:r>
            <a:r>
              <a:rPr lang="en-US" altLang="en-US" sz="1600" dirty="0" smtClean="0">
                <a:solidFill>
                  <a:srgbClr val="66FF66"/>
                </a:solidFill>
                <a:latin typeface="Arial" panose="020B0604020202020204" pitchFamily="34" charset="0"/>
                <a:cs typeface="Arial" panose="020B0604020202020204" pitchFamily="34" charset="0"/>
              </a:rPr>
              <a:t>IT-intensive industry </a:t>
            </a:r>
            <a:r>
              <a:rPr lang="en-US" altLang="en-US" sz="1600" dirty="0" smtClean="0">
                <a:solidFill>
                  <a:schemeClr val="bg1"/>
                </a:solidFill>
                <a:latin typeface="Arial" panose="020B0604020202020204" pitchFamily="34" charset="0"/>
                <a:cs typeface="Arial" panose="020B0604020202020204" pitchFamily="34" charset="0"/>
              </a:rPr>
              <a:t>in the U.S. since the 1990s.</a:t>
            </a:r>
          </a:p>
          <a:p>
            <a:pPr algn="just" eaLnBrk="1" hangingPunct="1">
              <a:spcAft>
                <a:spcPts val="1200"/>
              </a:spcAft>
            </a:pPr>
            <a:r>
              <a:rPr lang="en-US" altLang="en-US" sz="1600" dirty="0" smtClean="0">
                <a:solidFill>
                  <a:schemeClr val="bg1"/>
                </a:solidFill>
                <a:latin typeface="Arial" panose="020B0604020202020204" pitchFamily="34" charset="0"/>
                <a:cs typeface="Arial" panose="020B0604020202020204" pitchFamily="34" charset="0"/>
              </a:rPr>
              <a:t>Growth in use of IT has been a key contributor to the industry’s large productivity gains. </a:t>
            </a:r>
          </a:p>
          <a:p>
            <a:pPr algn="just" eaLnBrk="1" hangingPunct="1">
              <a:spcAft>
                <a:spcPts val="1200"/>
              </a:spcAft>
            </a:pPr>
            <a:r>
              <a:rPr lang="en-US" altLang="en-US" sz="1600" dirty="0" smtClean="0">
                <a:solidFill>
                  <a:schemeClr val="bg1"/>
                </a:solidFill>
                <a:latin typeface="Arial" panose="020B0604020202020204" pitchFamily="34" charset="0"/>
                <a:cs typeface="Arial" panose="020B0604020202020204" pitchFamily="34" charset="0"/>
              </a:rPr>
              <a:t>Of course, there are also some costs. For example, software bugs cost the financial industry $3.3 billion annually due to temporary shutdowns, lost transactions, and delays in transaction processing. In recent years, IT-intensive industries have been subject to strong regulations.</a:t>
            </a:r>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Statistics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87386845-2E76-4165-9C9F-AFA55CE83F09}" type="slidenum">
              <a:rPr lang="en-US"/>
              <a:pPr>
                <a:defRPr/>
              </a:pPr>
              <a:t>13</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2798" b="10606"/>
          <a:stretch/>
        </p:blipFill>
        <p:spPr>
          <a:xfrm>
            <a:off x="228600" y="1246189"/>
            <a:ext cx="8610600" cy="2716212"/>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0825"/>
            <a:ext cx="6248400" cy="688975"/>
          </a:xfrm>
        </p:spPr>
        <p:txBody>
          <a:bodyPr rtlCol="0">
            <a:normAutofit/>
          </a:bodyPr>
          <a:lstStyle/>
          <a:p>
            <a:pPr marL="0" indent="0" algn="just" eaLnBrk="1" fontAlgn="auto" hangingPunct="1">
              <a:lnSpc>
                <a:spcPct val="110000"/>
              </a:lnSpc>
              <a:spcAft>
                <a:spcPts val="0"/>
              </a:spcAft>
              <a:buNone/>
              <a:defRPr/>
            </a:pPr>
            <a:r>
              <a:rPr lang="en-US" sz="1400" b="1" dirty="0" smtClean="0">
                <a:solidFill>
                  <a:srgbClr val="C00000"/>
                </a:solidFill>
                <a:latin typeface="Arial" pitchFamily="34" charset="0"/>
                <a:cs typeface="Arial" pitchFamily="34" charset="0"/>
              </a:rPr>
              <a:t>Retailers</a:t>
            </a:r>
            <a:r>
              <a:rPr lang="en-US" sz="1400" dirty="0" smtClean="0">
                <a:latin typeface="Arial" pitchFamily="34" charset="0"/>
                <a:cs typeface="Arial" pitchFamily="34" charset="0"/>
              </a:rPr>
              <a:t> collect point-of-sale data on products and customers when transaction occurs.</a:t>
            </a:r>
          </a:p>
          <a:p>
            <a:pPr marL="471487" lvl="1" indent="0" algn="just" eaLnBrk="1" fontAlgn="auto" hangingPunct="1">
              <a:lnSpc>
                <a:spcPct val="110000"/>
              </a:lnSpc>
              <a:spcAft>
                <a:spcPts val="0"/>
              </a:spcAft>
              <a:buNone/>
              <a:defRPr/>
            </a:pPr>
            <a:endParaRPr lang="en-US" sz="1800" dirty="0"/>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Statistics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pPr>
              <a:defRPr/>
            </a:pPr>
            <a:fld id="{744420B8-0E52-4B4C-BA25-1F572D665F8A}" type="slidenum">
              <a:rPr lang="en-US"/>
              <a:pPr>
                <a:defRPr/>
              </a:pPr>
              <a:t>14</a:t>
            </a:fld>
            <a:endParaRPr lang="en-US"/>
          </a:p>
        </p:txBody>
      </p:sp>
      <p:sp>
        <p:nvSpPr>
          <p:cNvPr id="7" name="Oval 6"/>
          <p:cNvSpPr/>
          <p:nvPr/>
        </p:nvSpPr>
        <p:spPr>
          <a:xfrm>
            <a:off x="7127473" y="1344624"/>
            <a:ext cx="1752600" cy="1066800"/>
          </a:xfrm>
          <a:prstGeom prst="ellipse">
            <a:avLst/>
          </a:prstGeom>
          <a:blipFill>
            <a:blip r:embed="rId2"/>
            <a:stretch>
              <a:fillRect/>
            </a:stretch>
          </a:blip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0142" y="2257695"/>
            <a:ext cx="6335933" cy="781752"/>
          </a:xfrm>
          <a:prstGeom prst="rect">
            <a:avLst/>
          </a:prstGeom>
          <a:noFill/>
        </p:spPr>
        <p:txBody>
          <a:bodyPr wrap="square" rtlCol="0">
            <a:spAutoFit/>
          </a:bodyPr>
          <a:lstStyle/>
          <a:p>
            <a:pPr marL="0" indent="0" algn="just" eaLnBrk="1" fontAlgn="auto" hangingPunct="1">
              <a:lnSpc>
                <a:spcPct val="110000"/>
              </a:lnSpc>
              <a:spcAft>
                <a:spcPts val="0"/>
              </a:spcAft>
              <a:buNone/>
              <a:defRPr/>
            </a:pPr>
            <a:r>
              <a:rPr lang="en-US" sz="1400" b="1" dirty="0">
                <a:solidFill>
                  <a:srgbClr val="C00000"/>
                </a:solidFill>
                <a:cs typeface="Arial" pitchFamily="34" charset="0"/>
              </a:rPr>
              <a:t>Credit agencies </a:t>
            </a:r>
            <a:r>
              <a:rPr lang="en-US" sz="1400" dirty="0">
                <a:cs typeface="Arial" pitchFamily="34" charset="0"/>
              </a:rPr>
              <a:t>collect data on individuals wishing to obtain </a:t>
            </a:r>
            <a:r>
              <a:rPr lang="en-US" sz="1400" dirty="0" smtClean="0">
                <a:cs typeface="Arial" pitchFamily="34" charset="0"/>
              </a:rPr>
              <a:t>credit                             </a:t>
            </a:r>
            <a:r>
              <a:rPr lang="en-US" sz="1400" dirty="0">
                <a:cs typeface="Arial" pitchFamily="34" charset="0"/>
              </a:rPr>
              <a:t>to determine their creditworthiness and probability </a:t>
            </a:r>
            <a:r>
              <a:rPr lang="en-US" sz="1400" dirty="0" smtClean="0">
                <a:cs typeface="Arial" pitchFamily="34" charset="0"/>
              </a:rPr>
              <a:t>of </a:t>
            </a:r>
            <a:r>
              <a:rPr lang="en-US" sz="1400" dirty="0">
                <a:cs typeface="Arial" pitchFamily="34" charset="0"/>
              </a:rPr>
              <a:t>default.</a:t>
            </a:r>
          </a:p>
          <a:p>
            <a:endParaRPr lang="en-US" sz="1400" dirty="0"/>
          </a:p>
        </p:txBody>
      </p:sp>
      <p:sp>
        <p:nvSpPr>
          <p:cNvPr id="11" name="TextBox 10"/>
          <p:cNvSpPr txBox="1"/>
          <p:nvPr/>
        </p:nvSpPr>
        <p:spPr>
          <a:xfrm>
            <a:off x="381000" y="3165782"/>
            <a:ext cx="7372350" cy="606320"/>
          </a:xfrm>
          <a:prstGeom prst="rect">
            <a:avLst/>
          </a:prstGeom>
          <a:noFill/>
        </p:spPr>
        <p:txBody>
          <a:bodyPr wrap="square" rtlCol="0">
            <a:spAutoFit/>
          </a:bodyPr>
          <a:lstStyle/>
          <a:p>
            <a:pPr marL="0" indent="0" algn="just" eaLnBrk="1" fontAlgn="auto" hangingPunct="1">
              <a:lnSpc>
                <a:spcPct val="110000"/>
              </a:lnSpc>
              <a:spcAft>
                <a:spcPts val="0"/>
              </a:spcAft>
              <a:buNone/>
              <a:defRPr/>
            </a:pPr>
            <a:r>
              <a:rPr lang="en-US" sz="1400" b="1" dirty="0">
                <a:solidFill>
                  <a:srgbClr val="C00000"/>
                </a:solidFill>
                <a:cs typeface="Arial" pitchFamily="34" charset="0"/>
              </a:rPr>
              <a:t>Investors</a:t>
            </a:r>
            <a:r>
              <a:rPr lang="en-US" sz="1400" dirty="0">
                <a:cs typeface="Arial" pitchFamily="34" charset="0"/>
              </a:rPr>
              <a:t> collect data on historical performance of stocks and bonds.</a:t>
            </a:r>
          </a:p>
          <a:p>
            <a:endParaRPr lang="en-US" dirty="0"/>
          </a:p>
        </p:txBody>
      </p:sp>
      <p:sp>
        <p:nvSpPr>
          <p:cNvPr id="12" name="TextBox 11"/>
          <p:cNvSpPr txBox="1"/>
          <p:nvPr/>
        </p:nvSpPr>
        <p:spPr>
          <a:xfrm>
            <a:off x="2400300" y="4103650"/>
            <a:ext cx="4682682" cy="329321"/>
          </a:xfrm>
          <a:prstGeom prst="rect">
            <a:avLst/>
          </a:prstGeom>
          <a:noFill/>
        </p:spPr>
        <p:txBody>
          <a:bodyPr wrap="square" rtlCol="0">
            <a:spAutoFit/>
          </a:bodyPr>
          <a:lstStyle/>
          <a:p>
            <a:pPr marL="0" indent="0" algn="just" eaLnBrk="1" fontAlgn="auto" hangingPunct="1">
              <a:lnSpc>
                <a:spcPct val="110000"/>
              </a:lnSpc>
              <a:spcAft>
                <a:spcPts val="0"/>
              </a:spcAft>
              <a:buNone/>
              <a:defRPr/>
            </a:pPr>
            <a:r>
              <a:rPr lang="en-US" sz="1400" b="1" dirty="0">
                <a:solidFill>
                  <a:srgbClr val="C00000"/>
                </a:solidFill>
                <a:cs typeface="Arial" pitchFamily="34" charset="0"/>
              </a:rPr>
              <a:t>Government</a:t>
            </a:r>
            <a:r>
              <a:rPr lang="en-US" sz="1400" dirty="0">
                <a:cs typeface="Arial" pitchFamily="34" charset="0"/>
              </a:rPr>
              <a:t> agencies collect data on economic trends</a:t>
            </a:r>
            <a:r>
              <a:rPr lang="en-US" sz="1400" dirty="0" smtClean="0">
                <a:cs typeface="Arial" pitchFamily="34" charset="0"/>
              </a:rPr>
              <a:t>.</a:t>
            </a:r>
            <a:endParaRPr lang="en-US" sz="1400" dirty="0">
              <a:cs typeface="Arial" pitchFamily="34" charset="0"/>
            </a:endParaRPr>
          </a:p>
        </p:txBody>
      </p:sp>
      <p:sp>
        <p:nvSpPr>
          <p:cNvPr id="13" name="TextBox 12"/>
          <p:cNvSpPr txBox="1"/>
          <p:nvPr/>
        </p:nvSpPr>
        <p:spPr>
          <a:xfrm>
            <a:off x="2857500" y="4821494"/>
            <a:ext cx="5657850" cy="566309"/>
          </a:xfrm>
          <a:prstGeom prst="rect">
            <a:avLst/>
          </a:prstGeom>
          <a:noFill/>
        </p:spPr>
        <p:txBody>
          <a:bodyPr wrap="square" rtlCol="0">
            <a:spAutoFit/>
          </a:bodyPr>
          <a:lstStyle/>
          <a:p>
            <a:pPr marL="0" indent="0" algn="just" eaLnBrk="1" fontAlgn="auto" hangingPunct="1">
              <a:lnSpc>
                <a:spcPct val="110000"/>
              </a:lnSpc>
              <a:spcAft>
                <a:spcPts val="0"/>
              </a:spcAft>
              <a:buNone/>
              <a:defRPr/>
            </a:pPr>
            <a:r>
              <a:rPr lang="en-US" sz="1400" b="1" dirty="0">
                <a:solidFill>
                  <a:srgbClr val="C00000"/>
                </a:solidFill>
                <a:cs typeface="Arial" pitchFamily="34" charset="0"/>
              </a:rPr>
              <a:t>Insurance companies </a:t>
            </a:r>
            <a:r>
              <a:rPr lang="en-US" sz="1400" dirty="0">
                <a:cs typeface="Arial" pitchFamily="34" charset="0"/>
              </a:rPr>
              <a:t>analyze historic claims data to determine the </a:t>
            </a:r>
          </a:p>
          <a:p>
            <a:pPr marL="0" indent="0" algn="just" eaLnBrk="1" fontAlgn="auto" hangingPunct="1">
              <a:lnSpc>
                <a:spcPct val="110000"/>
              </a:lnSpc>
              <a:spcAft>
                <a:spcPts val="0"/>
              </a:spcAft>
              <a:buNone/>
              <a:defRPr/>
            </a:pPr>
            <a:r>
              <a:rPr lang="en-US" sz="1400" dirty="0">
                <a:cs typeface="Arial" pitchFamily="34" charset="0"/>
              </a:rPr>
              <a:t>                                     </a:t>
            </a:r>
            <a:r>
              <a:rPr lang="en-US" sz="1400" dirty="0" smtClean="0">
                <a:cs typeface="Arial" pitchFamily="34" charset="0"/>
              </a:rPr>
              <a:t> premium </a:t>
            </a:r>
            <a:r>
              <a:rPr lang="en-US" sz="1400" dirty="0">
                <a:cs typeface="Arial" pitchFamily="34" charset="0"/>
              </a:rPr>
              <a:t>amounts. </a:t>
            </a:r>
          </a:p>
        </p:txBody>
      </p:sp>
      <p:sp>
        <p:nvSpPr>
          <p:cNvPr id="14" name="TextBox 13"/>
          <p:cNvSpPr txBox="1"/>
          <p:nvPr/>
        </p:nvSpPr>
        <p:spPr>
          <a:xfrm>
            <a:off x="3371126" y="5710892"/>
            <a:ext cx="5744299" cy="803297"/>
          </a:xfrm>
          <a:prstGeom prst="rect">
            <a:avLst/>
          </a:prstGeom>
          <a:noFill/>
        </p:spPr>
        <p:txBody>
          <a:bodyPr wrap="square" rtlCol="0">
            <a:spAutoFit/>
          </a:bodyPr>
          <a:lstStyle/>
          <a:p>
            <a:pPr marL="0" indent="0" algn="just" eaLnBrk="1" fontAlgn="auto" hangingPunct="1">
              <a:lnSpc>
                <a:spcPct val="110000"/>
              </a:lnSpc>
              <a:spcAft>
                <a:spcPts val="0"/>
              </a:spcAft>
              <a:buNone/>
              <a:defRPr/>
            </a:pPr>
            <a:r>
              <a:rPr lang="en-US" sz="1400" b="1" dirty="0">
                <a:solidFill>
                  <a:srgbClr val="C00000"/>
                </a:solidFill>
                <a:cs typeface="Arial" pitchFamily="34" charset="0"/>
              </a:rPr>
              <a:t>Online advertisers </a:t>
            </a:r>
            <a:r>
              <a:rPr lang="en-US" sz="1400" dirty="0">
                <a:cs typeface="Arial" pitchFamily="34" charset="0"/>
              </a:rPr>
              <a:t>collect data on the background of visitors to </a:t>
            </a:r>
          </a:p>
          <a:p>
            <a:pPr marL="0" indent="0" algn="just" eaLnBrk="1" fontAlgn="auto" hangingPunct="1">
              <a:lnSpc>
                <a:spcPct val="110000"/>
              </a:lnSpc>
              <a:spcAft>
                <a:spcPts val="0"/>
              </a:spcAft>
              <a:buNone/>
              <a:defRPr/>
            </a:pPr>
            <a:r>
              <a:rPr lang="en-US" sz="1400" dirty="0">
                <a:cs typeface="Arial" pitchFamily="34" charset="0"/>
              </a:rPr>
              <a:t>                                </a:t>
            </a:r>
            <a:r>
              <a:rPr lang="en-US" sz="1400" dirty="0" smtClean="0">
                <a:cs typeface="Arial" pitchFamily="34" charset="0"/>
              </a:rPr>
              <a:t>different </a:t>
            </a:r>
            <a:r>
              <a:rPr lang="en-US" sz="1400" dirty="0">
                <a:cs typeface="Arial" pitchFamily="34" charset="0"/>
              </a:rPr>
              <a:t>websites, in order to tailor different ads to </a:t>
            </a:r>
          </a:p>
          <a:p>
            <a:pPr marL="0" indent="0" algn="just" eaLnBrk="1" fontAlgn="auto" hangingPunct="1">
              <a:lnSpc>
                <a:spcPct val="110000"/>
              </a:lnSpc>
              <a:spcAft>
                <a:spcPts val="0"/>
              </a:spcAft>
              <a:buNone/>
              <a:defRPr/>
            </a:pPr>
            <a:r>
              <a:rPr lang="en-US" sz="1400" dirty="0">
                <a:cs typeface="Arial" pitchFamily="34" charset="0"/>
              </a:rPr>
              <a:t>                              </a:t>
            </a:r>
            <a:r>
              <a:rPr lang="en-US" sz="1400" dirty="0" smtClean="0">
                <a:cs typeface="Arial" pitchFamily="34" charset="0"/>
              </a:rPr>
              <a:t>  </a:t>
            </a:r>
            <a:r>
              <a:rPr lang="en-US" sz="1400" dirty="0">
                <a:cs typeface="Arial" pitchFamily="34" charset="0"/>
              </a:rPr>
              <a:t>different people</a:t>
            </a:r>
            <a:r>
              <a:rPr lang="en-US" sz="1400" dirty="0" smtClean="0">
                <a:cs typeface="Arial" pitchFamily="34" charset="0"/>
              </a:rPr>
              <a:t>.</a:t>
            </a:r>
            <a:endParaRPr lang="en-US" sz="1400" dirty="0">
              <a:cs typeface="Arial" pitchFamily="34" charset="0"/>
            </a:endParaRPr>
          </a:p>
        </p:txBody>
      </p:sp>
      <p:sp>
        <p:nvSpPr>
          <p:cNvPr id="15" name="Oval 14"/>
          <p:cNvSpPr/>
          <p:nvPr/>
        </p:nvSpPr>
        <p:spPr>
          <a:xfrm>
            <a:off x="6762750" y="2143257"/>
            <a:ext cx="1752600" cy="1066800"/>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303741" y="2951294"/>
            <a:ext cx="1752600" cy="1066800"/>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74634" y="3697720"/>
            <a:ext cx="1752600" cy="1066800"/>
          </a:xfrm>
          <a:prstGeom prst="ellipse">
            <a:avLst/>
          </a:prstGeom>
          <a:blipFill>
            <a:blip r:embed="rId5"/>
            <a:stretch>
              <a:fillRect/>
            </a:stretch>
          </a:blip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33162" y="4603804"/>
            <a:ext cx="1752600" cy="1066800"/>
          </a:xfrm>
          <a:prstGeom prst="ellipse">
            <a:avLst/>
          </a:prstGeom>
          <a:blipFill>
            <a:blip r:embed="rId6"/>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24000" y="5509888"/>
            <a:ext cx="1752600" cy="1066800"/>
          </a:xfrm>
          <a:prstGeom prst="ellipse">
            <a:avLst/>
          </a:prstGeom>
          <a:blipFill>
            <a:blip r:embed="rId7"/>
            <a:stretch>
              <a:fillRect/>
            </a:stretch>
          </a:blip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441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noChangeArrowheads="1"/>
          </p:cNvPicPr>
          <p:nvPr/>
        </p:nvPicPr>
        <p:blipFill>
          <a:blip r:embed="rId2">
            <a:extLst>
              <a:ext uri="{28A0092B-C50C-407E-A947-70E740481C1C}">
                <a14:useLocalDpi xmlns:a14="http://schemas.microsoft.com/office/drawing/2010/main" val="0"/>
              </a:ext>
            </a:extLst>
          </a:blip>
          <a:srcRect l="9706" t="44046" r="47647" b="9727"/>
          <a:stretch>
            <a:fillRect/>
          </a:stretch>
        </p:blipFill>
        <p:spPr bwMode="auto">
          <a:xfrm>
            <a:off x="30956" y="1903412"/>
            <a:ext cx="9082087"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7"/>
          <p:cNvSpPr txBox="1">
            <a:spLocks noChangeArrowheads="1"/>
          </p:cNvSpPr>
          <p:nvPr/>
        </p:nvSpPr>
        <p:spPr bwMode="auto">
          <a:xfrm>
            <a:off x="5867400" y="24384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solidFill>
                  <a:srgbClr val="0000FF"/>
                </a:solidFill>
              </a:rPr>
              <a:t>Apple</a:t>
            </a:r>
          </a:p>
        </p:txBody>
      </p:sp>
      <p:sp>
        <p:nvSpPr>
          <p:cNvPr id="36868" name="Text Box 8"/>
          <p:cNvSpPr txBox="1">
            <a:spLocks noChangeArrowheads="1"/>
          </p:cNvSpPr>
          <p:nvPr/>
        </p:nvSpPr>
        <p:spPr bwMode="auto">
          <a:xfrm>
            <a:off x="6248400" y="32004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a:solidFill>
                  <a:srgbClr val="FF0000"/>
                </a:solidFill>
              </a:rPr>
              <a:t>Coca-Cola</a:t>
            </a:r>
          </a:p>
        </p:txBody>
      </p:sp>
      <p:sp>
        <p:nvSpPr>
          <p:cNvPr id="36869" name="Text Box 9"/>
          <p:cNvSpPr txBox="1">
            <a:spLocks noChangeArrowheads="1"/>
          </p:cNvSpPr>
          <p:nvPr/>
        </p:nvSpPr>
        <p:spPr bwMode="auto">
          <a:xfrm>
            <a:off x="634206" y="5751512"/>
            <a:ext cx="7848600" cy="369888"/>
          </a:xfrm>
          <a:prstGeom prst="rect">
            <a:avLst/>
          </a:prstGeom>
          <a:solidFill>
            <a:schemeClr val="tx1"/>
          </a:solidFill>
          <a:ln>
            <a:noFill/>
          </a:ln>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b="1" dirty="0" smtClean="0">
                <a:solidFill>
                  <a:srgbClr val="66FF66"/>
                </a:solidFill>
              </a:rPr>
              <a:t>Which </a:t>
            </a:r>
            <a:r>
              <a:rPr lang="en-US" altLang="en-US" b="1" dirty="0">
                <a:solidFill>
                  <a:srgbClr val="66FF66"/>
                </a:solidFill>
              </a:rPr>
              <a:t>of the two stocks would you invest in?</a:t>
            </a:r>
          </a:p>
        </p:txBody>
      </p:sp>
      <p:sp>
        <p:nvSpPr>
          <p:cNvPr id="9" name="Rectangle 8"/>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Applications of statistics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6872" name="TextBox 2"/>
          <p:cNvSpPr txBox="1">
            <a:spLocks noChangeArrowheads="1"/>
          </p:cNvSpPr>
          <p:nvPr/>
        </p:nvSpPr>
        <p:spPr bwMode="auto">
          <a:xfrm>
            <a:off x="2895600" y="1347788"/>
            <a:ext cx="3048000" cy="368300"/>
          </a:xfrm>
          <a:prstGeom prst="rect">
            <a:avLst/>
          </a:prstGeom>
          <a:solidFill>
            <a:schemeClr val="tx1"/>
          </a:solidFill>
          <a:ln>
            <a:noFill/>
          </a:ln>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solidFill>
                  <a:srgbClr val="FF0000"/>
                </a:solidFill>
              </a:rPr>
              <a:t>Finance</a:t>
            </a:r>
          </a:p>
        </p:txBody>
      </p:sp>
      <p:sp>
        <p:nvSpPr>
          <p:cNvPr id="13"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4" name="Footer Placeholder 4"/>
          <p:cNvSpPr>
            <a:spLocks noGrp="1"/>
          </p:cNvSpPr>
          <p:nvPr>
            <p:ph type="ftr" sz="quarter" idx="11"/>
          </p:nvPr>
        </p:nvSpPr>
        <p:spPr/>
        <p:txBody>
          <a:bodyPr/>
          <a:lstStyle/>
          <a:p>
            <a:pPr>
              <a:defRPr/>
            </a:pPr>
            <a:r>
              <a:rPr lang="en-US" dirty="0"/>
              <a:t>Lecture 01</a:t>
            </a:r>
          </a:p>
        </p:txBody>
      </p:sp>
      <p:sp>
        <p:nvSpPr>
          <p:cNvPr id="5" name="Slide Number Placeholder 4"/>
          <p:cNvSpPr>
            <a:spLocks noGrp="1"/>
          </p:cNvSpPr>
          <p:nvPr>
            <p:ph type="sldNum" sz="quarter" idx="12"/>
          </p:nvPr>
        </p:nvSpPr>
        <p:spPr/>
        <p:txBody>
          <a:bodyPr/>
          <a:lstStyle/>
          <a:p>
            <a:pPr>
              <a:defRPr/>
            </a:pPr>
            <a:fld id="{8E62BD3F-7325-4F81-B476-3A5727228A04}" type="slidenum">
              <a:rPr lang="en-US"/>
              <a:pPr>
                <a:defRPr/>
              </a:pPr>
              <a:t>15</a:t>
            </a:fld>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152400" y="4953000"/>
            <a:ext cx="8839200" cy="1254664"/>
          </a:xfrm>
        </p:spPr>
        <p:txBody>
          <a:bodyPr/>
          <a:lstStyle/>
          <a:p>
            <a:pPr eaLnBrk="1" hangingPunct="1">
              <a:buFont typeface="Wingdings" panose="05000000000000000000" pitchFamily="2" charset="2"/>
              <a:buChar char="§"/>
            </a:pPr>
            <a:r>
              <a:rPr lang="en-US" altLang="en-US" sz="1800" dirty="0" smtClean="0">
                <a:latin typeface="Arial" panose="020B0604020202020204" pitchFamily="34" charset="0"/>
              </a:rPr>
              <a:t>How is </a:t>
            </a:r>
            <a:r>
              <a:rPr lang="en-US" altLang="en-US" sz="1800" b="1" dirty="0" smtClean="0">
                <a:solidFill>
                  <a:srgbClr val="C00000"/>
                </a:solidFill>
                <a:latin typeface="Arial" panose="020B0604020202020204" pitchFamily="34" charset="0"/>
              </a:rPr>
              <a:t>insurance premium </a:t>
            </a:r>
            <a:r>
              <a:rPr lang="en-US" altLang="en-US" sz="1800" dirty="0" smtClean="0">
                <a:latin typeface="Arial" panose="020B0604020202020204" pitchFamily="34" charset="0"/>
              </a:rPr>
              <a:t>determined?</a:t>
            </a:r>
          </a:p>
          <a:p>
            <a:pPr eaLnBrk="1" hangingPunct="1">
              <a:buFont typeface="Wingdings" panose="05000000000000000000" pitchFamily="2" charset="2"/>
              <a:buChar char="§"/>
            </a:pPr>
            <a:r>
              <a:rPr lang="en-US" altLang="en-US" sz="1800" dirty="0" smtClean="0">
                <a:latin typeface="Arial" panose="020B0604020202020204" pitchFamily="34" charset="0"/>
              </a:rPr>
              <a:t>What are the </a:t>
            </a:r>
            <a:r>
              <a:rPr lang="en-US" altLang="en-US" sz="1800" b="1" dirty="0" smtClean="0">
                <a:solidFill>
                  <a:srgbClr val="C00000"/>
                </a:solidFill>
                <a:latin typeface="Arial" panose="020B0604020202020204" pitchFamily="34" charset="0"/>
              </a:rPr>
              <a:t>expected losses </a:t>
            </a:r>
            <a:r>
              <a:rPr lang="en-US" altLang="en-US" sz="1800" dirty="0" smtClean="0">
                <a:latin typeface="Arial" panose="020B0604020202020204" pitchFamily="34" charset="0"/>
              </a:rPr>
              <a:t>to an insurance company in an event of a flood?</a:t>
            </a:r>
          </a:p>
          <a:p>
            <a:pPr eaLnBrk="1" hangingPunct="1">
              <a:buFont typeface="Wingdings" panose="05000000000000000000" pitchFamily="2" charset="2"/>
              <a:buChar char="§"/>
            </a:pPr>
            <a:r>
              <a:rPr lang="en-US" altLang="en-US" sz="1800" dirty="0" smtClean="0">
                <a:latin typeface="Arial" panose="020B0604020202020204" pitchFamily="34" charset="0"/>
              </a:rPr>
              <a:t>Are insurance claims </a:t>
            </a:r>
            <a:r>
              <a:rPr lang="en-US" altLang="en-US" sz="1800" b="1" dirty="0" smtClean="0">
                <a:solidFill>
                  <a:srgbClr val="C00000"/>
                </a:solidFill>
                <a:latin typeface="Arial" panose="020B0604020202020204" pitchFamily="34" charset="0"/>
              </a:rPr>
              <a:t>independent</a:t>
            </a:r>
            <a:r>
              <a:rPr lang="en-US" altLang="en-US" sz="1800" dirty="0" smtClean="0">
                <a:latin typeface="Arial" panose="020B0604020202020204" pitchFamily="34" charset="0"/>
              </a:rPr>
              <a:t> from each other? Are claim sizes </a:t>
            </a:r>
            <a:r>
              <a:rPr lang="en-US" altLang="en-US" sz="1800" b="1" dirty="0" smtClean="0">
                <a:solidFill>
                  <a:srgbClr val="C00000"/>
                </a:solidFill>
                <a:latin typeface="Arial" panose="020B0604020202020204" pitchFamily="34" charset="0"/>
              </a:rPr>
              <a:t>correlated</a:t>
            </a:r>
            <a:r>
              <a:rPr lang="en-US" altLang="en-US" sz="1800" dirty="0" smtClean="0">
                <a:latin typeface="Arial" panose="020B0604020202020204" pitchFamily="34" charset="0"/>
              </a:rPr>
              <a:t>? Your insurance premium would be higher if claims are correlated – why?</a:t>
            </a:r>
          </a:p>
        </p:txBody>
      </p:sp>
      <p:sp>
        <p:nvSpPr>
          <p:cNvPr id="10" name="Rectangle 9"/>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Applications of statistics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7893" name="TextBox 11"/>
          <p:cNvSpPr txBox="1">
            <a:spLocks noChangeArrowheads="1"/>
          </p:cNvSpPr>
          <p:nvPr/>
        </p:nvSpPr>
        <p:spPr bwMode="auto">
          <a:xfrm>
            <a:off x="2928937" y="1435101"/>
            <a:ext cx="3048000" cy="368300"/>
          </a:xfrm>
          <a:prstGeom prst="rect">
            <a:avLst/>
          </a:prstGeom>
          <a:solidFill>
            <a:schemeClr val="tx1"/>
          </a:solidFill>
          <a:ln>
            <a:noFill/>
          </a:ln>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b="1" dirty="0">
                <a:solidFill>
                  <a:srgbClr val="FF0000"/>
                </a:solidFill>
              </a:rPr>
              <a:t>Insurance</a:t>
            </a:r>
          </a:p>
        </p:txBody>
      </p:sp>
      <p:sp>
        <p:nvSpPr>
          <p:cNvPr id="14" name="Date Placeholder 3"/>
          <p:cNvSpPr>
            <a:spLocks noGrp="1"/>
          </p:cNvSpPr>
          <p:nvPr>
            <p:ph type="dt" sz="quarter" idx="10"/>
          </p:nvPr>
        </p:nvSpPr>
        <p:spPr/>
        <p:txBody>
          <a:bodyPr/>
          <a:lstStyle/>
          <a:p>
            <a:pPr>
              <a:defRPr/>
            </a:pPr>
            <a:r>
              <a:rPr lang="en-US" smtClean="0"/>
              <a:t>MBC638-Chernobai</a:t>
            </a:r>
            <a:endParaRPr lang="en-US" dirty="0"/>
          </a:p>
        </p:txBody>
      </p:sp>
      <p:sp>
        <p:nvSpPr>
          <p:cNvPr id="15" name="Footer Placeholder 4"/>
          <p:cNvSpPr>
            <a:spLocks noGrp="1"/>
          </p:cNvSpPr>
          <p:nvPr>
            <p:ph type="ftr" sz="quarter" idx="11"/>
          </p:nvPr>
        </p:nvSpPr>
        <p:spPr/>
        <p:txBody>
          <a:bodyPr/>
          <a:lstStyle/>
          <a:p>
            <a:pPr>
              <a:defRPr/>
            </a:pPr>
            <a:r>
              <a:rPr lang="en-US" dirty="0"/>
              <a:t>Lecture 01</a:t>
            </a:r>
          </a:p>
        </p:txBody>
      </p:sp>
      <p:sp>
        <p:nvSpPr>
          <p:cNvPr id="5" name="Slide Number Placeholder 4"/>
          <p:cNvSpPr>
            <a:spLocks noGrp="1"/>
          </p:cNvSpPr>
          <p:nvPr>
            <p:ph type="sldNum" sz="quarter" idx="12"/>
          </p:nvPr>
        </p:nvSpPr>
        <p:spPr/>
        <p:txBody>
          <a:bodyPr/>
          <a:lstStyle/>
          <a:p>
            <a:pPr>
              <a:defRPr/>
            </a:pPr>
            <a:fld id="{A62F7705-CCCC-4D6F-A1FD-942EA929A9F8}" type="slidenum">
              <a:rPr lang="en-US"/>
              <a:pPr>
                <a:defRPr/>
              </a:pPr>
              <a:t>16</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917" y="2169275"/>
            <a:ext cx="1815128" cy="238343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5045" y="2169275"/>
            <a:ext cx="4240447" cy="2383438"/>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4663" r="19354"/>
          <a:stretch/>
        </p:blipFill>
        <p:spPr>
          <a:xfrm>
            <a:off x="6445659" y="2169275"/>
            <a:ext cx="2362439" cy="2383438"/>
          </a:xfrm>
          <a:prstGeom prst="rect">
            <a:avLst/>
          </a:prstGeom>
        </p:spPr>
      </p:pic>
      <p:sp>
        <p:nvSpPr>
          <p:cNvPr id="6" name="TextBox 5"/>
          <p:cNvSpPr txBox="1"/>
          <p:nvPr/>
        </p:nvSpPr>
        <p:spPr>
          <a:xfrm>
            <a:off x="2222419" y="2221018"/>
            <a:ext cx="1981200" cy="461665"/>
          </a:xfrm>
          <a:prstGeom prst="rect">
            <a:avLst/>
          </a:prstGeom>
          <a:noFill/>
        </p:spPr>
        <p:txBody>
          <a:bodyPr wrap="square" rtlCol="0">
            <a:spAutoFit/>
          </a:bodyPr>
          <a:lstStyle/>
          <a:p>
            <a:r>
              <a:rPr lang="en-US" sz="1200" b="1" dirty="0" smtClean="0"/>
              <a:t>Hurricane Harvey</a:t>
            </a:r>
          </a:p>
          <a:p>
            <a:r>
              <a:rPr lang="en-US" sz="1200" b="1" dirty="0" smtClean="0"/>
              <a:t>August 2017</a:t>
            </a:r>
            <a:endParaRPr lang="en-US" sz="1200" b="1"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1246188"/>
            <a:ext cx="9144000" cy="37554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5954" name="Rectangle 2"/>
          <p:cNvSpPr>
            <a:spLocks noGrp="1" noChangeArrowheads="1"/>
          </p:cNvSpPr>
          <p:nvPr>
            <p:ph type="title"/>
          </p:nvPr>
        </p:nvSpPr>
        <p:spPr>
          <a:xfrm>
            <a:off x="266700" y="80032"/>
            <a:ext cx="8610600" cy="1216025"/>
          </a:xfrm>
        </p:spPr>
        <p:txBody>
          <a:bodyPr rtlCol="0">
            <a:normAutofit/>
          </a:bodyPr>
          <a:lstStyle/>
          <a:p>
            <a:pPr algn="ctr" eaLnBrk="1" fontAlgn="auto" hangingPunct="1">
              <a:spcAft>
                <a:spcPts val="0"/>
              </a:spcAft>
              <a:defRPr/>
            </a:pPr>
            <a:r>
              <a:rPr lang="en-US" sz="4400" b="1" dirty="0" smtClean="0">
                <a:effectLst>
                  <a:outerShdw blurRad="38100" dist="38100" dir="2700000" algn="tl">
                    <a:srgbClr val="C0C0C0"/>
                  </a:outerShdw>
                </a:effectLst>
                <a:latin typeface="Arial" panose="020B0604020202020204" pitchFamily="34" charset="0"/>
                <a:cs typeface="Arial" panose="020B0604020202020204" pitchFamily="34" charset="0"/>
              </a:rPr>
              <a:t>Excel</a:t>
            </a:r>
          </a:p>
        </p:txBody>
      </p:sp>
      <p:sp>
        <p:nvSpPr>
          <p:cNvPr id="7"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28678" name="Rectangle 54"/>
          <p:cNvSpPr>
            <a:spLocks noChangeArrowheads="1"/>
          </p:cNvSpPr>
          <p:nvPr/>
        </p:nvSpPr>
        <p:spPr bwMode="auto">
          <a:xfrm>
            <a:off x="381000" y="5169680"/>
            <a:ext cx="79105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chemeClr val="accent2"/>
              </a:buClr>
            </a:pPr>
            <a:r>
              <a:rPr lang="en-US" altLang="en-US" sz="2000" b="1" dirty="0" smtClean="0">
                <a:solidFill>
                  <a:srgbClr val="009900"/>
                </a:solidFill>
              </a:rPr>
              <a:t>In this class, we will use a lot of Excel.</a:t>
            </a:r>
          </a:p>
          <a:p>
            <a:pPr eaLnBrk="1" hangingPunct="1">
              <a:lnSpc>
                <a:spcPct val="80000"/>
              </a:lnSpc>
              <a:spcBef>
                <a:spcPct val="20000"/>
              </a:spcBef>
              <a:buClr>
                <a:schemeClr val="accent2"/>
              </a:buClr>
            </a:pPr>
            <a:endParaRPr lang="en-US" altLang="en-US" sz="2000" dirty="0" smtClean="0">
              <a:cs typeface="Arial" panose="020B0604020202020204" pitchFamily="34" charset="0"/>
            </a:endParaRPr>
          </a:p>
          <a:p>
            <a:pPr eaLnBrk="1" hangingPunct="1">
              <a:spcBef>
                <a:spcPct val="20000"/>
              </a:spcBef>
              <a:buClr>
                <a:schemeClr val="accent2"/>
              </a:buClr>
            </a:pPr>
            <a:r>
              <a:rPr lang="en-US" altLang="en-US" dirty="0" smtClean="0">
                <a:cs typeface="Arial" panose="020B0604020202020204" pitchFamily="34" charset="0"/>
              </a:rPr>
              <a:t>We will also use Palisade’s </a:t>
            </a:r>
            <a:r>
              <a:rPr lang="en-US" altLang="en-US" b="1" dirty="0" err="1">
                <a:cs typeface="Arial" panose="020B0604020202020204" pitchFamily="34" charset="0"/>
              </a:rPr>
              <a:t>StatTools</a:t>
            </a:r>
            <a:r>
              <a:rPr lang="en-US" altLang="en-US" dirty="0">
                <a:cs typeface="Arial" panose="020B0604020202020204" pitchFamily="34" charset="0"/>
              </a:rPr>
              <a:t> add-in for Excel. </a:t>
            </a:r>
            <a:r>
              <a:rPr lang="en-US" altLang="en-US" dirty="0" smtClean="0">
                <a:cs typeface="Arial" panose="020B0604020202020204" pitchFamily="34" charset="0"/>
              </a:rPr>
              <a:t>It is available </a:t>
            </a:r>
            <a:r>
              <a:rPr lang="en-US" altLang="en-US" dirty="0">
                <a:cs typeface="Arial" panose="020B0604020202020204" pitchFamily="34" charset="0"/>
              </a:rPr>
              <a:t>on all computers at Whitman</a:t>
            </a:r>
            <a:r>
              <a:rPr lang="en-US" altLang="en-US" dirty="0" smtClean="0">
                <a:cs typeface="Arial" panose="020B0604020202020204" pitchFamily="34" charset="0"/>
              </a:rPr>
              <a:t>. You can also access it remotely from home.</a:t>
            </a:r>
            <a:endParaRPr lang="en-US" altLang="en-US" dirty="0">
              <a:cs typeface="Arial" panose="020B0604020202020204" pitchFamily="34" charset="0"/>
            </a:endParaRPr>
          </a:p>
          <a:p>
            <a:pPr eaLnBrk="1" hangingPunct="1">
              <a:lnSpc>
                <a:spcPct val="80000"/>
              </a:lnSpc>
              <a:spcBef>
                <a:spcPct val="20000"/>
              </a:spcBef>
              <a:buClr>
                <a:schemeClr val="accent2"/>
              </a:buClr>
            </a:pPr>
            <a:endParaRPr lang="en-US" altLang="en-US" sz="2000" b="1" dirty="0">
              <a:solidFill>
                <a:srgbClr val="009900"/>
              </a:solidFill>
            </a:endParaRPr>
          </a:p>
        </p:txBody>
      </p:sp>
      <p:sp>
        <p:nvSpPr>
          <p:cNvPr id="3" name="Slide Number Placeholder 2"/>
          <p:cNvSpPr>
            <a:spLocks noGrp="1"/>
          </p:cNvSpPr>
          <p:nvPr>
            <p:ph type="sldNum" sz="quarter" idx="12"/>
          </p:nvPr>
        </p:nvSpPr>
        <p:spPr/>
        <p:txBody>
          <a:bodyPr/>
          <a:lstStyle/>
          <a:p>
            <a:pPr>
              <a:defRPr/>
            </a:pPr>
            <a:fld id="{19785F07-4C26-40AA-8DD3-6FDA86C5322E}" type="slidenum">
              <a:rPr lang="en-US"/>
              <a:pPr>
                <a:defRPr/>
              </a:pPr>
              <a:t>17</a:t>
            </a:fld>
            <a:endParaRPr lang="en-US"/>
          </a:p>
        </p:txBody>
      </p:sp>
      <p:pic>
        <p:nvPicPr>
          <p:cNvPr id="4" name="Picture 3"/>
          <p:cNvPicPr>
            <a:picLocks noChangeAspect="1"/>
          </p:cNvPicPr>
          <p:nvPr/>
        </p:nvPicPr>
        <p:blipFill>
          <a:blip r:embed="rId2"/>
          <a:stretch>
            <a:fillRect/>
          </a:stretch>
        </p:blipFill>
        <p:spPr>
          <a:xfrm>
            <a:off x="228600" y="1371600"/>
            <a:ext cx="3605213" cy="1516805"/>
          </a:xfrm>
          <a:prstGeom prst="rect">
            <a:avLst/>
          </a:prstGeom>
        </p:spPr>
      </p:pic>
      <p:pic>
        <p:nvPicPr>
          <p:cNvPr id="9" name="Picture 8"/>
          <p:cNvPicPr>
            <a:picLocks noChangeAspect="1"/>
          </p:cNvPicPr>
          <p:nvPr/>
        </p:nvPicPr>
        <p:blipFill>
          <a:blip r:embed="rId3"/>
          <a:stretch>
            <a:fillRect/>
          </a:stretch>
        </p:blipFill>
        <p:spPr>
          <a:xfrm>
            <a:off x="3833813" y="1507071"/>
            <a:ext cx="3322778" cy="3095625"/>
          </a:xfrm>
          <a:prstGeom prst="rect">
            <a:avLst/>
          </a:prstGeom>
        </p:spPr>
      </p:pic>
      <p:pic>
        <p:nvPicPr>
          <p:cNvPr id="10" name="Picture 9"/>
          <p:cNvPicPr>
            <a:picLocks noChangeAspect="1"/>
          </p:cNvPicPr>
          <p:nvPr/>
        </p:nvPicPr>
        <p:blipFill>
          <a:blip r:embed="rId4"/>
          <a:stretch>
            <a:fillRect/>
          </a:stretch>
        </p:blipFill>
        <p:spPr>
          <a:xfrm>
            <a:off x="202407" y="2774339"/>
            <a:ext cx="3505200" cy="2006828"/>
          </a:xfrm>
          <a:prstGeom prst="rect">
            <a:avLst/>
          </a:prstGeom>
        </p:spPr>
      </p:pic>
      <p:pic>
        <p:nvPicPr>
          <p:cNvPr id="6" name="Picture 5"/>
          <p:cNvPicPr>
            <a:picLocks noChangeAspect="1"/>
          </p:cNvPicPr>
          <p:nvPr/>
        </p:nvPicPr>
        <p:blipFill>
          <a:blip r:embed="rId5"/>
          <a:stretch>
            <a:fillRect/>
          </a:stretch>
        </p:blipFill>
        <p:spPr>
          <a:xfrm>
            <a:off x="7335183" y="3554325"/>
            <a:ext cx="1504017" cy="1286085"/>
          </a:xfrm>
          <a:prstGeom prst="rect">
            <a:avLst/>
          </a:prstGeom>
        </p:spPr>
      </p:pic>
      <p:pic>
        <p:nvPicPr>
          <p:cNvPr id="11" name="Picture 10"/>
          <p:cNvPicPr>
            <a:picLocks noChangeAspect="1"/>
          </p:cNvPicPr>
          <p:nvPr/>
        </p:nvPicPr>
        <p:blipFill>
          <a:blip r:embed="rId6"/>
          <a:stretch>
            <a:fillRect/>
          </a:stretch>
        </p:blipFill>
        <p:spPr>
          <a:xfrm>
            <a:off x="6843161" y="1311138"/>
            <a:ext cx="2209800" cy="2175451"/>
          </a:xfrm>
          <a:prstGeom prst="rect">
            <a:avLst/>
          </a:prstGeom>
        </p:spPr>
      </p:pic>
      <p:pic>
        <p:nvPicPr>
          <p:cNvPr id="15"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67650" y="-20638"/>
            <a:ext cx="12954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58310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The importance of Excel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41988" name="TextBox 3"/>
          <p:cNvSpPr txBox="1">
            <a:spLocks noChangeArrowheads="1"/>
          </p:cNvSpPr>
          <p:nvPr/>
        </p:nvSpPr>
        <p:spPr bwMode="auto">
          <a:xfrm>
            <a:off x="152400" y="1609170"/>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t>Fortune, April 17, 2013: </a:t>
            </a:r>
            <a:endParaRPr lang="en-US" altLang="en-US" sz="1400" b="1" dirty="0" smtClean="0"/>
          </a:p>
          <a:p>
            <a:pPr eaLnBrk="1" hangingPunct="1"/>
            <a:r>
              <a:rPr lang="en-US" altLang="en-US" sz="1400" b="1" dirty="0" smtClean="0">
                <a:hlinkClick r:id="rId2"/>
              </a:rPr>
              <a:t>“</a:t>
            </a:r>
            <a:r>
              <a:rPr lang="en-US" altLang="en-US" sz="1400" b="1" dirty="0">
                <a:hlinkClick r:id="rId2"/>
              </a:rPr>
              <a:t>Damn Excel! How the ‘Most Important Software Application of All Time’ Is Ruining the World”</a:t>
            </a:r>
            <a:endParaRPr lang="en-US" altLang="en-US" sz="1400" b="1" dirty="0"/>
          </a:p>
          <a:p>
            <a:pPr eaLnBrk="1" hangingPunct="1"/>
            <a:endParaRPr lang="en-US" altLang="en-US" sz="1400" b="1" dirty="0"/>
          </a:p>
          <a:p>
            <a:pPr lvl="1" algn="just" eaLnBrk="1" hangingPunct="1"/>
            <a:r>
              <a:rPr lang="en-US" altLang="en-US" sz="1400" dirty="0"/>
              <a:t>The popular Microsoft program has been implicated in the financial crisis, Europe's growth problems, the U.S.'s weak economic recovery, and pretty much everything else</a:t>
            </a:r>
            <a:r>
              <a:rPr lang="en-US" altLang="en-US" sz="1400" dirty="0" smtClean="0"/>
              <a:t>.</a:t>
            </a:r>
            <a:endParaRPr lang="en-US" altLang="en-US" sz="1400" dirty="0"/>
          </a:p>
        </p:txBody>
      </p:sp>
      <p:sp>
        <p:nvSpPr>
          <p:cNvPr id="9"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0" name="Footer Placeholder 4"/>
          <p:cNvSpPr>
            <a:spLocks noGrp="1"/>
          </p:cNvSpPr>
          <p:nvPr>
            <p:ph type="ftr" sz="quarter" idx="11"/>
          </p:nvPr>
        </p:nvSpPr>
        <p:spPr/>
        <p:txBody>
          <a:bodyPr/>
          <a:lstStyle/>
          <a:p>
            <a:pPr>
              <a:defRPr/>
            </a:pPr>
            <a:r>
              <a:rPr lang="en-US" dirty="0"/>
              <a:t>Lecture 01</a:t>
            </a:r>
          </a:p>
        </p:txBody>
      </p:sp>
      <p:sp>
        <p:nvSpPr>
          <p:cNvPr id="6" name="Slide Number Placeholder 5"/>
          <p:cNvSpPr>
            <a:spLocks noGrp="1"/>
          </p:cNvSpPr>
          <p:nvPr>
            <p:ph type="sldNum" sz="quarter" idx="12"/>
          </p:nvPr>
        </p:nvSpPr>
        <p:spPr/>
        <p:txBody>
          <a:bodyPr/>
          <a:lstStyle/>
          <a:p>
            <a:pPr>
              <a:defRPr/>
            </a:pPr>
            <a:fld id="{4DE354E5-50E8-412E-B550-E285A1AB08C5}" type="slidenum">
              <a:rPr lang="en-US"/>
              <a:pPr>
                <a:defRPr/>
              </a:pPr>
              <a:t>18</a:t>
            </a:fld>
            <a:endParaRPr lang="en-US"/>
          </a:p>
        </p:txBody>
      </p:sp>
      <p:pic>
        <p:nvPicPr>
          <p:cNvPr id="41992"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7650" y="-20638"/>
            <a:ext cx="12954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14300" y="3148192"/>
            <a:ext cx="4991100" cy="3247043"/>
          </a:xfrm>
          <a:prstGeom prst="rect">
            <a:avLst/>
          </a:prstGeom>
          <a:noFill/>
        </p:spPr>
        <p:txBody>
          <a:bodyPr wrap="square" rtlCol="0">
            <a:spAutoFit/>
          </a:bodyPr>
          <a:lstStyle/>
          <a:p>
            <a:pPr lvl="1" algn="just" eaLnBrk="1" hangingPunct="1">
              <a:spcAft>
                <a:spcPts val="600"/>
              </a:spcAft>
            </a:pPr>
            <a:r>
              <a:rPr lang="en-US" altLang="en-US" sz="1400" dirty="0" smtClean="0"/>
              <a:t>Apparently some really smart people have trouble mastering Microsoft Office.</a:t>
            </a:r>
          </a:p>
          <a:p>
            <a:pPr lvl="1" algn="just" eaLnBrk="1" hangingPunct="1"/>
            <a:r>
              <a:rPr lang="en-US" altLang="en-US" sz="1400" dirty="0" smtClean="0"/>
              <a:t>Early Wednesday morning, in an e-mail that went out to reporters around 2 A.M., Harvard professors Carmen Reinhart and Kenneth </a:t>
            </a:r>
            <a:r>
              <a:rPr lang="en-US" altLang="en-US" sz="1400" dirty="0" err="1" smtClean="0"/>
              <a:t>Rogoff</a:t>
            </a:r>
            <a:r>
              <a:rPr lang="en-US" altLang="en-US" sz="1400" dirty="0" smtClean="0"/>
              <a:t> copped to </a:t>
            </a:r>
            <a:r>
              <a:rPr lang="en-US" altLang="en-US" sz="1400" dirty="0" smtClean="0">
                <a:solidFill>
                  <a:srgbClr val="FF0000"/>
                </a:solidFill>
              </a:rPr>
              <a:t>making an Excel error in their research paper tying high levels of government debt to low levels of growth</a:t>
            </a:r>
            <a:r>
              <a:rPr lang="en-US" altLang="en-US" sz="1400" dirty="0" smtClean="0"/>
              <a:t>. The paper, "Growth in Time of Debt," has become a powerful data point for those who argue against government spending even to revive the economy -- Congressman Paul Ryan cited it in his most recent budget -- and is the basis for the two professors' best-selling book </a:t>
            </a:r>
            <a:r>
              <a:rPr lang="en-US" altLang="en-US" sz="1400" i="1" dirty="0" smtClean="0"/>
              <a:t>This Time is Different</a:t>
            </a:r>
            <a:r>
              <a:rPr lang="en-US" altLang="en-US" sz="1400" dirty="0" smtClean="0"/>
              <a:t>.</a:t>
            </a:r>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153" y="3441144"/>
            <a:ext cx="1921498" cy="1921498"/>
          </a:xfrm>
          <a:prstGeom prst="rect">
            <a:avLst/>
          </a:prstGeom>
          <a:effectLst>
            <a:outerShdw blurRad="76200" dir="18900000" sy="23000" kx="-1200000" algn="bl" rotWithShape="0">
              <a:prstClr val="black">
                <a:alpha val="2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The importance of Excel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41988" name="TextBox 3"/>
          <p:cNvSpPr txBox="1">
            <a:spLocks noChangeArrowheads="1"/>
          </p:cNvSpPr>
          <p:nvPr/>
        </p:nvSpPr>
        <p:spPr bwMode="auto">
          <a:xfrm>
            <a:off x="152400" y="1360488"/>
            <a:ext cx="6019800" cy="427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endParaRPr lang="en-US" altLang="en-US" sz="1400" dirty="0" smtClean="0"/>
          </a:p>
          <a:p>
            <a:pPr lvl="1" eaLnBrk="1" hangingPunct="1"/>
            <a:endParaRPr lang="en-US" altLang="en-US" sz="1400" dirty="0"/>
          </a:p>
          <a:p>
            <a:pPr lvl="1" algn="just" eaLnBrk="1" hangingPunct="1"/>
            <a:r>
              <a:rPr lang="en-US" altLang="en-US" sz="1400" b="1" dirty="0"/>
              <a:t>London Whale</a:t>
            </a:r>
            <a:r>
              <a:rPr lang="en-US" altLang="en-US" sz="1400" dirty="0"/>
              <a:t>. </a:t>
            </a:r>
            <a:endParaRPr lang="en-US" altLang="en-US" sz="1400" dirty="0" smtClean="0"/>
          </a:p>
          <a:p>
            <a:pPr lvl="1" algn="just" eaLnBrk="1" hangingPunct="1"/>
            <a:endParaRPr lang="en-US" altLang="en-US" sz="1400" dirty="0"/>
          </a:p>
          <a:p>
            <a:pPr lvl="1" algn="just" eaLnBrk="1" hangingPunct="1">
              <a:lnSpc>
                <a:spcPct val="110000"/>
              </a:lnSpc>
            </a:pPr>
            <a:r>
              <a:rPr lang="en-US" altLang="en-US" sz="1400" dirty="0" smtClean="0"/>
              <a:t>In </a:t>
            </a:r>
            <a:r>
              <a:rPr lang="en-US" altLang="en-US" sz="1400" dirty="0"/>
              <a:t>the wake of last year's $6.2 billion JPMorgan Chase (JPM) trading loss, traders have been fired, top executives have been hauled in front of Congress, and the FBI, among other regulators, is investigating. But you know who really needs to be questioned? Bill Gates. According to an internal report on the trading loss released in February, the model that was supposed to monitor and limit the amount of risk the bank's London traders were taking was "operated through </a:t>
            </a:r>
            <a:r>
              <a:rPr lang="en-US" altLang="en-US" sz="1400" dirty="0">
                <a:solidFill>
                  <a:srgbClr val="FF0000"/>
                </a:solidFill>
              </a:rPr>
              <a:t>a series of Excel spreadsheets</a:t>
            </a:r>
            <a:r>
              <a:rPr lang="en-US" altLang="en-US" sz="1400" dirty="0"/>
              <a:t>, which had to be completed manually, by a process of </a:t>
            </a:r>
            <a:r>
              <a:rPr lang="en-US" altLang="en-US" sz="1400" dirty="0">
                <a:solidFill>
                  <a:srgbClr val="FF0000"/>
                </a:solidFill>
              </a:rPr>
              <a:t>copying and pasting data from one spreadsheet to another</a:t>
            </a:r>
            <a:r>
              <a:rPr lang="en-US" altLang="en-US" sz="1400" dirty="0"/>
              <a:t>." </a:t>
            </a:r>
            <a:r>
              <a:rPr lang="en-US" altLang="en-US" sz="1400" dirty="0">
                <a:solidFill>
                  <a:srgbClr val="FF0000"/>
                </a:solidFill>
              </a:rPr>
              <a:t>One key measure was added when it should have been averaged. </a:t>
            </a:r>
            <a:r>
              <a:rPr lang="en-US" altLang="en-US" sz="1400" dirty="0"/>
              <a:t>The result: Risk officers at JPMorgan believed the credit derivatives bets were half as risky as they actually were. So, I guess, CEO Jamie </a:t>
            </a:r>
            <a:r>
              <a:rPr lang="en-US" altLang="en-US" sz="1400" dirty="0" err="1"/>
              <a:t>Dimon</a:t>
            </a:r>
            <a:r>
              <a:rPr lang="en-US" altLang="en-US" sz="1400" dirty="0"/>
              <a:t> can pass $3.1 billion off on Excel. The rest is still on him.</a:t>
            </a:r>
          </a:p>
        </p:txBody>
      </p:sp>
      <p:sp>
        <p:nvSpPr>
          <p:cNvPr id="9"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0" name="Footer Placeholder 4"/>
          <p:cNvSpPr>
            <a:spLocks noGrp="1"/>
          </p:cNvSpPr>
          <p:nvPr>
            <p:ph type="ftr" sz="quarter" idx="11"/>
          </p:nvPr>
        </p:nvSpPr>
        <p:spPr/>
        <p:txBody>
          <a:bodyPr/>
          <a:lstStyle/>
          <a:p>
            <a:pPr>
              <a:defRPr/>
            </a:pPr>
            <a:r>
              <a:rPr lang="en-US" dirty="0"/>
              <a:t>Lecture 01</a:t>
            </a:r>
          </a:p>
        </p:txBody>
      </p:sp>
      <p:sp>
        <p:nvSpPr>
          <p:cNvPr id="6" name="Slide Number Placeholder 5"/>
          <p:cNvSpPr>
            <a:spLocks noGrp="1"/>
          </p:cNvSpPr>
          <p:nvPr>
            <p:ph type="sldNum" sz="quarter" idx="12"/>
          </p:nvPr>
        </p:nvSpPr>
        <p:spPr/>
        <p:txBody>
          <a:bodyPr/>
          <a:lstStyle/>
          <a:p>
            <a:pPr>
              <a:defRPr/>
            </a:pPr>
            <a:fld id="{4DE354E5-50E8-412E-B550-E285A1AB08C5}" type="slidenum">
              <a:rPr lang="en-US"/>
              <a:pPr>
                <a:defRPr/>
              </a:pPr>
              <a:t>19</a:t>
            </a:fld>
            <a:endParaRPr lang="en-US"/>
          </a:p>
        </p:txBody>
      </p:sp>
      <p:pic>
        <p:nvPicPr>
          <p:cNvPr id="4199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7650" y="-20638"/>
            <a:ext cx="12954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5565" y="2743200"/>
            <a:ext cx="2280259" cy="340518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9364204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6" name="Footer Placeholder 4"/>
          <p:cNvSpPr>
            <a:spLocks noGrp="1"/>
          </p:cNvSpPr>
          <p:nvPr>
            <p:ph type="ftr" sz="quarter" idx="11"/>
          </p:nvPr>
        </p:nvSpPr>
        <p:spPr/>
        <p:txBody>
          <a:bodyPr/>
          <a:lstStyle/>
          <a:p>
            <a:pPr>
              <a:defRPr/>
            </a:pPr>
            <a:r>
              <a:rPr lang="en-US"/>
              <a:t>Lecture 01</a:t>
            </a:r>
          </a:p>
        </p:txBody>
      </p:sp>
      <p:sp>
        <p:nvSpPr>
          <p:cNvPr id="9" name="Rectangle 8"/>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6389" name="TextBox 10"/>
          <p:cNvSpPr txBox="1">
            <a:spLocks noChangeArrowheads="1"/>
          </p:cNvSpPr>
          <p:nvPr/>
        </p:nvSpPr>
        <p:spPr bwMode="auto">
          <a:xfrm>
            <a:off x="0" y="762000"/>
            <a:ext cx="91440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r>
              <a:rPr lang="en-US" altLang="en-US" sz="2400" b="1" dirty="0"/>
              <a:t>Today’s lecture:</a:t>
            </a:r>
          </a:p>
          <a:p>
            <a:pPr lvl="1" eaLnBrk="1" hangingPunct="1"/>
            <a:endParaRPr lang="en-US" altLang="en-US" sz="2400" b="1" u="sng" dirty="0">
              <a:solidFill>
                <a:srgbClr val="0000FF"/>
              </a:solidFill>
            </a:endParaRPr>
          </a:p>
          <a:p>
            <a:pPr lvl="1" eaLnBrk="1" hangingPunct="1"/>
            <a:endParaRPr lang="en-US" altLang="en-US" sz="2400" b="1" u="sng" dirty="0">
              <a:solidFill>
                <a:srgbClr val="0000FF"/>
              </a:solidFill>
            </a:endParaRPr>
          </a:p>
          <a:p>
            <a:pPr lvl="1" eaLnBrk="1" hangingPunct="1"/>
            <a:endParaRPr lang="en-US" altLang="en-US" sz="2400" b="1" dirty="0"/>
          </a:p>
          <a:p>
            <a:pPr lvl="1" eaLnBrk="1" hangingPunct="1"/>
            <a:r>
              <a:rPr lang="en-US" altLang="en-US" dirty="0"/>
              <a:t>1. First, I will tell you about myself.</a:t>
            </a:r>
          </a:p>
          <a:p>
            <a:pPr lvl="1" eaLnBrk="1" hangingPunct="1"/>
            <a:endParaRPr lang="en-US" altLang="en-US" dirty="0"/>
          </a:p>
          <a:p>
            <a:pPr lvl="1" eaLnBrk="1" hangingPunct="1"/>
            <a:r>
              <a:rPr lang="en-US" altLang="en-US" dirty="0"/>
              <a:t>2. Then, we’ll talk about you.</a:t>
            </a:r>
          </a:p>
          <a:p>
            <a:pPr lvl="1" eaLnBrk="1" hangingPunct="1"/>
            <a:endParaRPr lang="en-US" altLang="en-US" dirty="0"/>
          </a:p>
          <a:p>
            <a:pPr lvl="1" eaLnBrk="1" hangingPunct="1"/>
            <a:r>
              <a:rPr lang="en-US" altLang="en-US" b="1" dirty="0"/>
              <a:t>3. Course logistics.</a:t>
            </a:r>
          </a:p>
          <a:p>
            <a:pPr lvl="1" eaLnBrk="1" hangingPunct="1"/>
            <a:endParaRPr lang="en-US" altLang="en-US" dirty="0"/>
          </a:p>
          <a:p>
            <a:pPr lvl="1" eaLnBrk="1" hangingPunct="1"/>
            <a:r>
              <a:rPr lang="en-US" altLang="en-US" dirty="0"/>
              <a:t>4. </a:t>
            </a:r>
            <a:r>
              <a:rPr lang="en-US" altLang="en-US" dirty="0" smtClean="0"/>
              <a:t>Why statistics? </a:t>
            </a:r>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pPr>
              <a:defRPr/>
            </a:pPr>
            <a:fld id="{AC1B21C2-A988-4FF2-BCF4-FCAD5A6F4610}" type="slidenum">
              <a:rPr lang="en-US"/>
              <a:pPr>
                <a:defRPr/>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The importance of Excel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43012" name="TextBox 3"/>
          <p:cNvSpPr txBox="1">
            <a:spLocks noChangeArrowheads="1"/>
          </p:cNvSpPr>
          <p:nvPr/>
        </p:nvSpPr>
        <p:spPr bwMode="auto">
          <a:xfrm>
            <a:off x="152400" y="1360488"/>
            <a:ext cx="8763000" cy="484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endParaRPr lang="en-US" altLang="en-US" sz="1400" dirty="0" smtClean="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spcAft>
                <a:spcPts val="600"/>
              </a:spcAft>
            </a:pPr>
            <a:r>
              <a:rPr lang="en-US" altLang="en-US" sz="1400" b="1" dirty="0"/>
              <a:t>Barclays purchase of Lehman Brothers.</a:t>
            </a:r>
          </a:p>
          <a:p>
            <a:pPr lvl="1" algn="just" eaLnBrk="1" hangingPunct="1">
              <a:lnSpc>
                <a:spcPct val="110000"/>
              </a:lnSpc>
            </a:pPr>
            <a:r>
              <a:rPr lang="en-US" altLang="en-US" sz="1400" dirty="0"/>
              <a:t>When </a:t>
            </a:r>
            <a:r>
              <a:rPr lang="en-US" altLang="en-US" sz="1400" dirty="0">
                <a:solidFill>
                  <a:srgbClr val="FF0000"/>
                </a:solidFill>
              </a:rPr>
              <a:t>Barclays sent over its offer to buy up Lehman Brothers </a:t>
            </a:r>
            <a:r>
              <a:rPr lang="en-US" altLang="en-US" sz="1400" dirty="0"/>
              <a:t>in the immediate wake of the firm's September 2008 collapse, it </a:t>
            </a:r>
            <a:r>
              <a:rPr lang="en-US" altLang="en-US" sz="1400" dirty="0">
                <a:solidFill>
                  <a:srgbClr val="FF0000"/>
                </a:solidFill>
              </a:rPr>
              <a:t>did so with an Excel spreadsheet</a:t>
            </a:r>
            <a:r>
              <a:rPr lang="en-US" altLang="en-US" sz="1400" dirty="0"/>
              <a:t>. The makers of the spreadsheet, which detailed Lehman's assets and what Barclays was willing to buy, </a:t>
            </a:r>
            <a:r>
              <a:rPr lang="en-US" altLang="en-US" sz="1400" dirty="0">
                <a:solidFill>
                  <a:srgbClr val="FF0000"/>
                </a:solidFill>
              </a:rPr>
              <a:t>hid, rather than deleted, nearly 200 cells</a:t>
            </a:r>
            <a:r>
              <a:rPr lang="en-US" altLang="en-US" sz="1400" dirty="0"/>
              <a:t>. But when a junior law associate at Cleary Gottlieb Steen &amp; Hamilton converted the Excel file to a PDF and e-mailed it over to the bankruptcy court, </a:t>
            </a:r>
            <a:r>
              <a:rPr lang="en-US" altLang="en-US" sz="1400" dirty="0">
                <a:solidFill>
                  <a:srgbClr val="FF0000"/>
                </a:solidFill>
              </a:rPr>
              <a:t>the hidden parts of the spreadsheet reappeared</a:t>
            </a:r>
            <a:r>
              <a:rPr lang="en-US" altLang="en-US" sz="1400" dirty="0"/>
              <a:t>. The result: Along with the parts of Lehman Barclays wanted, the British bank was also forced to swallow losses on an additional 179 toxic deals it never intended to buy.</a:t>
            </a:r>
          </a:p>
        </p:txBody>
      </p:sp>
      <p:pic>
        <p:nvPicPr>
          <p:cNvPr id="430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825625"/>
            <a:ext cx="3898900" cy="1949450"/>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0" name="Footer Placeholder 4"/>
          <p:cNvSpPr>
            <a:spLocks noGrp="1"/>
          </p:cNvSpPr>
          <p:nvPr>
            <p:ph type="ftr" sz="quarter" idx="11"/>
          </p:nvPr>
        </p:nvSpPr>
        <p:spPr/>
        <p:txBody>
          <a:bodyPr/>
          <a:lstStyle/>
          <a:p>
            <a:pPr>
              <a:defRPr/>
            </a:pPr>
            <a:r>
              <a:rPr lang="en-US" dirty="0"/>
              <a:t>Lecture 01</a:t>
            </a:r>
          </a:p>
        </p:txBody>
      </p:sp>
      <p:sp>
        <p:nvSpPr>
          <p:cNvPr id="6" name="Slide Number Placeholder 5"/>
          <p:cNvSpPr>
            <a:spLocks noGrp="1"/>
          </p:cNvSpPr>
          <p:nvPr>
            <p:ph type="sldNum" sz="quarter" idx="12"/>
          </p:nvPr>
        </p:nvSpPr>
        <p:spPr/>
        <p:txBody>
          <a:bodyPr/>
          <a:lstStyle/>
          <a:p>
            <a:pPr>
              <a:defRPr/>
            </a:pPr>
            <a:fld id="{FC01BA7F-B445-41DB-9EE3-F9E1CF4A3053}" type="slidenum">
              <a:rPr lang="en-US"/>
              <a:pPr>
                <a:defRPr/>
              </a:pPr>
              <a:t>20</a:t>
            </a:fld>
            <a:endParaRPr lang="en-US"/>
          </a:p>
        </p:txBody>
      </p:sp>
      <p:pic>
        <p:nvPicPr>
          <p:cNvPr id="4301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7650" y="-20638"/>
            <a:ext cx="12954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The importance of Excel in business</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44036" name="TextBox 3"/>
          <p:cNvSpPr txBox="1">
            <a:spLocks noChangeArrowheads="1"/>
          </p:cNvSpPr>
          <p:nvPr/>
        </p:nvSpPr>
        <p:spPr bwMode="auto">
          <a:xfrm>
            <a:off x="152400" y="1360488"/>
            <a:ext cx="8763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lgn="just" eaLnBrk="1" hangingPunct="1"/>
            <a:endParaRPr lang="en-US" altLang="en-US" sz="1400" dirty="0" smtClean="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endParaRPr lang="en-US" altLang="en-US" sz="1400" dirty="0"/>
          </a:p>
          <a:p>
            <a:pPr lvl="1" algn="just" eaLnBrk="1" hangingPunct="1"/>
            <a:r>
              <a:rPr lang="en-US" altLang="en-US" sz="1400" b="1" dirty="0"/>
              <a:t>Fannie Mae</a:t>
            </a:r>
            <a:r>
              <a:rPr lang="en-US" altLang="en-US" sz="1400" b="1" dirty="0" smtClean="0"/>
              <a:t>.</a:t>
            </a:r>
          </a:p>
          <a:p>
            <a:pPr lvl="1" algn="just" eaLnBrk="1" hangingPunct="1"/>
            <a:endParaRPr lang="en-US" altLang="en-US" sz="1400" b="1" dirty="0"/>
          </a:p>
          <a:p>
            <a:pPr lvl="1" algn="just" eaLnBrk="1" hangingPunct="1"/>
            <a:r>
              <a:rPr lang="en-US" altLang="en-US" sz="1400" dirty="0"/>
              <a:t>We should have seen the financial crisis coming. Back in 2003, the giant mortgage guarantor </a:t>
            </a:r>
            <a:r>
              <a:rPr lang="en-US" altLang="en-US" sz="1400" dirty="0">
                <a:solidFill>
                  <a:srgbClr val="FF0000"/>
                </a:solidFill>
              </a:rPr>
              <a:t>made an error in an Excel spreadsheet </a:t>
            </a:r>
            <a:r>
              <a:rPr lang="en-US" altLang="en-US" sz="1400" dirty="0"/>
              <a:t>when transitioning to a new accounting regulation. The result: an error that made Fannie look $1.3 billion more profitable than it actually was. The company was forced to later restate its results.</a:t>
            </a:r>
          </a:p>
          <a:p>
            <a:pPr lvl="1" algn="just" eaLnBrk="1" hangingPunct="1"/>
            <a:endParaRPr lang="en-US" altLang="en-US" sz="1400" dirty="0"/>
          </a:p>
        </p:txBody>
      </p:sp>
      <p:pic>
        <p:nvPicPr>
          <p:cNvPr id="4403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835150"/>
            <a:ext cx="3733800" cy="1866900"/>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0" name="Footer Placeholder 4"/>
          <p:cNvSpPr>
            <a:spLocks noGrp="1"/>
          </p:cNvSpPr>
          <p:nvPr>
            <p:ph type="ftr" sz="quarter" idx="11"/>
          </p:nvPr>
        </p:nvSpPr>
        <p:spPr/>
        <p:txBody>
          <a:bodyPr/>
          <a:lstStyle/>
          <a:p>
            <a:pPr>
              <a:defRPr/>
            </a:pPr>
            <a:r>
              <a:rPr lang="en-US" dirty="0"/>
              <a:t>Lecture 01</a:t>
            </a:r>
          </a:p>
        </p:txBody>
      </p:sp>
      <p:sp>
        <p:nvSpPr>
          <p:cNvPr id="11" name="Slide Number Placeholder 10"/>
          <p:cNvSpPr>
            <a:spLocks noGrp="1"/>
          </p:cNvSpPr>
          <p:nvPr>
            <p:ph type="sldNum" sz="quarter" idx="12"/>
          </p:nvPr>
        </p:nvSpPr>
        <p:spPr/>
        <p:txBody>
          <a:bodyPr/>
          <a:lstStyle/>
          <a:p>
            <a:pPr>
              <a:defRPr/>
            </a:pPr>
            <a:fld id="{DA604F63-E360-4C20-A049-569EDABE1B45}" type="slidenum">
              <a:rPr lang="en-US"/>
              <a:pPr>
                <a:defRPr/>
              </a:pPr>
              <a:t>21</a:t>
            </a:fld>
            <a:endParaRPr lang="en-US"/>
          </a:p>
        </p:txBody>
      </p:sp>
      <p:pic>
        <p:nvPicPr>
          <p:cNvPr id="4404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7650" y="-20638"/>
            <a:ext cx="1295400"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9026" name="Rectangle 2"/>
          <p:cNvSpPr>
            <a:spLocks noGrp="1" noChangeArrowheads="1"/>
          </p:cNvSpPr>
          <p:nvPr>
            <p:ph type="title"/>
          </p:nvPr>
        </p:nvSpPr>
        <p:spPr>
          <a:xfrm>
            <a:off x="574675" y="304800"/>
            <a:ext cx="8493125" cy="1216025"/>
          </a:xfrm>
        </p:spPr>
        <p:txBody>
          <a:bodyPr rtlCol="0">
            <a:normAutofit/>
          </a:bodyPr>
          <a:lstStyle/>
          <a:p>
            <a:pPr eaLnBrk="1" fontAlgn="auto" hangingPunct="1">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MBC 638</a:t>
            </a:r>
          </a:p>
        </p:txBody>
      </p:sp>
      <p:sp>
        <p:nvSpPr>
          <p:cNvPr id="7"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dirty="0"/>
              <a:t>Lecture 01</a:t>
            </a:r>
          </a:p>
        </p:txBody>
      </p:sp>
      <p:sp>
        <p:nvSpPr>
          <p:cNvPr id="45062" name="Text Box 4"/>
          <p:cNvSpPr txBox="1">
            <a:spLocks noChangeArrowheads="1"/>
          </p:cNvSpPr>
          <p:nvPr/>
        </p:nvSpPr>
        <p:spPr bwMode="auto">
          <a:xfrm>
            <a:off x="762000" y="2286000"/>
            <a:ext cx="7162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a:t>Questions? </a:t>
            </a:r>
          </a:p>
          <a:p>
            <a:pPr algn="ctr" eaLnBrk="1" hangingPunct="1">
              <a:spcBef>
                <a:spcPct val="50000"/>
              </a:spcBef>
            </a:pPr>
            <a:r>
              <a:rPr lang="en-US" altLang="en-US" sz="2400"/>
              <a:t>Concerns?</a:t>
            </a:r>
          </a:p>
          <a:p>
            <a:pPr algn="ctr" eaLnBrk="1" hangingPunct="1">
              <a:spcBef>
                <a:spcPct val="50000"/>
              </a:spcBef>
            </a:pPr>
            <a:r>
              <a:rPr lang="en-US" altLang="en-US" sz="2400"/>
              <a:t>Comments?</a:t>
            </a:r>
          </a:p>
        </p:txBody>
      </p:sp>
      <p:sp>
        <p:nvSpPr>
          <p:cNvPr id="2" name="Slide Number Placeholder 1"/>
          <p:cNvSpPr>
            <a:spLocks noGrp="1"/>
          </p:cNvSpPr>
          <p:nvPr>
            <p:ph type="sldNum" sz="quarter" idx="12"/>
          </p:nvPr>
        </p:nvSpPr>
        <p:spPr/>
        <p:txBody>
          <a:bodyPr/>
          <a:lstStyle/>
          <a:p>
            <a:pPr>
              <a:defRPr/>
            </a:pPr>
            <a:fld id="{8304734D-BB1E-4DC6-9264-22F04657D01A}" type="slidenum">
              <a:rPr lang="en-US"/>
              <a:pPr>
                <a:defRPr/>
              </a:pPr>
              <a:t>22</a:t>
            </a:fld>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0594" name="Rectangle 2"/>
          <p:cNvSpPr>
            <a:spLocks noGrp="1" noChangeArrowheads="1"/>
          </p:cNvSpPr>
          <p:nvPr>
            <p:ph type="title"/>
          </p:nvPr>
        </p:nvSpPr>
        <p:spPr>
          <a:xfrm>
            <a:off x="533400" y="474663"/>
            <a:ext cx="8001000" cy="893762"/>
          </a:xfrm>
        </p:spPr>
        <p:txBody>
          <a:bodyPr rtlCol="0">
            <a:normAutofit/>
          </a:bodyPr>
          <a:lstStyle/>
          <a:p>
            <a:pPr eaLnBrk="1" fontAlgn="auto" hangingPunct="1">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MBC638: Course Logistics</a:t>
            </a:r>
          </a:p>
        </p:txBody>
      </p:sp>
      <p:sp>
        <p:nvSpPr>
          <p:cNvPr id="10"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7" name="Footer Placeholder 4"/>
          <p:cNvSpPr>
            <a:spLocks noGrp="1"/>
          </p:cNvSpPr>
          <p:nvPr>
            <p:ph type="ftr" sz="quarter" idx="11"/>
          </p:nvPr>
        </p:nvSpPr>
        <p:spPr/>
        <p:txBody>
          <a:bodyPr/>
          <a:lstStyle/>
          <a:p>
            <a:pPr>
              <a:defRPr/>
            </a:pPr>
            <a:r>
              <a:rPr lang="en-US"/>
              <a:t>Lecture 01</a:t>
            </a:r>
          </a:p>
        </p:txBody>
      </p:sp>
      <p:sp>
        <p:nvSpPr>
          <p:cNvPr id="17414" name="Text Box 3"/>
          <p:cNvSpPr txBox="1">
            <a:spLocks noChangeArrowheads="1"/>
          </p:cNvSpPr>
          <p:nvPr/>
        </p:nvSpPr>
        <p:spPr bwMode="auto">
          <a:xfrm>
            <a:off x="441325" y="2855913"/>
            <a:ext cx="794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5" name="Text Box 4"/>
          <p:cNvSpPr txBox="1">
            <a:spLocks noChangeArrowheads="1"/>
          </p:cNvSpPr>
          <p:nvPr/>
        </p:nvSpPr>
        <p:spPr bwMode="auto">
          <a:xfrm>
            <a:off x="685800" y="3276600"/>
            <a:ext cx="79248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50000"/>
              </a:spcBef>
              <a:buClr>
                <a:srgbClr val="336600"/>
              </a:buClr>
              <a:buFontTx/>
              <a:buChar char="-"/>
            </a:pPr>
            <a:r>
              <a:rPr lang="en-US" altLang="en-US" sz="2000" dirty="0">
                <a:solidFill>
                  <a:srgbClr val="009900"/>
                </a:solidFill>
              </a:rPr>
              <a:t>  Office:</a:t>
            </a:r>
            <a:r>
              <a:rPr lang="en-US" altLang="en-US" sz="2000" dirty="0">
                <a:solidFill>
                  <a:srgbClr val="336600"/>
                </a:solidFill>
              </a:rPr>
              <a:t>            </a:t>
            </a:r>
            <a:r>
              <a:rPr lang="en-US" altLang="en-US" sz="2000" dirty="0"/>
              <a:t>WSM 609</a:t>
            </a:r>
          </a:p>
          <a:p>
            <a:pPr eaLnBrk="1" hangingPunct="1">
              <a:lnSpc>
                <a:spcPct val="80000"/>
              </a:lnSpc>
              <a:spcBef>
                <a:spcPct val="50000"/>
              </a:spcBef>
              <a:buClr>
                <a:srgbClr val="336600"/>
              </a:buClr>
              <a:buFontTx/>
              <a:buChar char="-"/>
            </a:pPr>
            <a:r>
              <a:rPr lang="en-US" altLang="en-US" sz="2000" dirty="0">
                <a:solidFill>
                  <a:srgbClr val="009900"/>
                </a:solidFill>
              </a:rPr>
              <a:t>  Phone:</a:t>
            </a:r>
            <a:r>
              <a:rPr lang="en-US" altLang="en-US" sz="2000" dirty="0"/>
              <a:t>           </a:t>
            </a:r>
            <a:r>
              <a:rPr lang="en-US" altLang="en-US" sz="2000" dirty="0" smtClean="0"/>
              <a:t>(315) 443-3357   (office)</a:t>
            </a:r>
            <a:endParaRPr lang="en-US" altLang="en-US" sz="2000" dirty="0"/>
          </a:p>
          <a:p>
            <a:pPr eaLnBrk="1" hangingPunct="1">
              <a:lnSpc>
                <a:spcPct val="80000"/>
              </a:lnSpc>
              <a:spcBef>
                <a:spcPct val="50000"/>
              </a:spcBef>
              <a:buClr>
                <a:srgbClr val="336600"/>
              </a:buClr>
              <a:buFontTx/>
              <a:buChar char="-"/>
            </a:pPr>
            <a:r>
              <a:rPr lang="en-US" altLang="en-US" sz="2000" dirty="0">
                <a:solidFill>
                  <a:srgbClr val="336600"/>
                </a:solidFill>
              </a:rPr>
              <a:t>  </a:t>
            </a:r>
            <a:r>
              <a:rPr lang="en-US" altLang="en-US" sz="2000" dirty="0">
                <a:solidFill>
                  <a:srgbClr val="009900"/>
                </a:solidFill>
              </a:rPr>
              <a:t>E-mail:</a:t>
            </a:r>
            <a:r>
              <a:rPr lang="en-US" altLang="en-US" sz="2000" dirty="0"/>
              <a:t>           annac@syr.edu</a:t>
            </a:r>
          </a:p>
          <a:p>
            <a:pPr eaLnBrk="1" hangingPunct="1">
              <a:lnSpc>
                <a:spcPct val="80000"/>
              </a:lnSpc>
              <a:spcBef>
                <a:spcPct val="50000"/>
              </a:spcBef>
              <a:buClr>
                <a:srgbClr val="336600"/>
              </a:buClr>
              <a:buFontTx/>
              <a:buChar char="-"/>
            </a:pPr>
            <a:r>
              <a:rPr lang="en-US" altLang="en-US" sz="2000" dirty="0">
                <a:solidFill>
                  <a:srgbClr val="336600"/>
                </a:solidFill>
              </a:rPr>
              <a:t>  </a:t>
            </a:r>
            <a:r>
              <a:rPr lang="en-US" altLang="en-US" sz="2000" dirty="0">
                <a:solidFill>
                  <a:srgbClr val="009900"/>
                </a:solidFill>
              </a:rPr>
              <a:t>Office Hours:  </a:t>
            </a:r>
            <a:r>
              <a:rPr lang="en-US" altLang="en-US" sz="2000" dirty="0"/>
              <a:t>MW </a:t>
            </a:r>
            <a:r>
              <a:rPr lang="en-US" altLang="en-US" sz="2000" dirty="0" smtClean="0"/>
              <a:t>1:30pm-2:30pm </a:t>
            </a:r>
          </a:p>
          <a:p>
            <a:pPr eaLnBrk="1" hangingPunct="1">
              <a:lnSpc>
                <a:spcPct val="80000"/>
              </a:lnSpc>
              <a:spcBef>
                <a:spcPct val="50000"/>
              </a:spcBef>
              <a:buClr>
                <a:srgbClr val="336600"/>
              </a:buClr>
            </a:pPr>
            <a:r>
              <a:rPr lang="en-US" altLang="en-US" sz="2000" dirty="0"/>
              <a:t> </a:t>
            </a:r>
            <a:r>
              <a:rPr lang="en-US" altLang="en-US" sz="2000" dirty="0" smtClean="0"/>
              <a:t>                         or by </a:t>
            </a:r>
            <a:r>
              <a:rPr lang="en-US" altLang="en-US" sz="2000" dirty="0"/>
              <a:t>appointment</a:t>
            </a:r>
          </a:p>
        </p:txBody>
      </p:sp>
      <p:sp>
        <p:nvSpPr>
          <p:cNvPr id="17416" name="Text Box 5"/>
          <p:cNvSpPr txBox="1">
            <a:spLocks noChangeArrowheads="1"/>
          </p:cNvSpPr>
          <p:nvPr/>
        </p:nvSpPr>
        <p:spPr bwMode="auto">
          <a:xfrm>
            <a:off x="762000" y="1676400"/>
            <a:ext cx="746760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a:solidFill>
                  <a:srgbClr val="009900"/>
                </a:solidFill>
              </a:rPr>
              <a:t>Instructor:</a:t>
            </a:r>
          </a:p>
          <a:p>
            <a:pPr eaLnBrk="1" hangingPunct="1">
              <a:spcBef>
                <a:spcPct val="50000"/>
              </a:spcBef>
            </a:pPr>
            <a:r>
              <a:rPr lang="en-US" altLang="en-US"/>
              <a:t>Prof. Anna Chernobai</a:t>
            </a:r>
          </a:p>
        </p:txBody>
      </p:sp>
      <p:sp>
        <p:nvSpPr>
          <p:cNvPr id="2" name="Slide Number Placeholder 1"/>
          <p:cNvSpPr>
            <a:spLocks noGrp="1"/>
          </p:cNvSpPr>
          <p:nvPr>
            <p:ph type="sldNum" sz="quarter" idx="12"/>
          </p:nvPr>
        </p:nvSpPr>
        <p:spPr/>
        <p:txBody>
          <a:bodyPr/>
          <a:lstStyle/>
          <a:p>
            <a:pPr>
              <a:defRPr/>
            </a:pPr>
            <a:fld id="{732325D0-D202-4E8B-9A61-920F7FF82DED}" type="slidenum">
              <a:rPr lang="en-US"/>
              <a:pPr>
                <a:defRPr/>
              </a:pPr>
              <a:t>3</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p:txBody>
          <a:bodyPr/>
          <a:lstStyle/>
          <a:p>
            <a:pPr marL="0" indent="0" eaLnBrk="1" hangingPunct="1">
              <a:buFont typeface="Arial" panose="020B0604020202020204" pitchFamily="34" charset="0"/>
              <a:buNone/>
            </a:pPr>
            <a:r>
              <a:rPr lang="en-US" altLang="en-US" sz="2000" dirty="0" smtClean="0">
                <a:latin typeface="Arial" panose="020B0604020202020204" pitchFamily="34" charset="0"/>
                <a:cs typeface="Arial" panose="020B0604020202020204" pitchFamily="34" charset="0"/>
              </a:rPr>
              <a:t>What you will learn in this class:</a:t>
            </a:r>
          </a:p>
          <a:p>
            <a:pPr marL="0" indent="0" eaLnBrk="1" hangingPunct="1">
              <a:buFont typeface="Wingdings" panose="05000000000000000000" pitchFamily="2" charset="2"/>
              <a:buNone/>
            </a:pPr>
            <a:endParaRPr lang="en-US" altLang="en-US" sz="2000" dirty="0" smtClean="0">
              <a:latin typeface="Arial" panose="020B0604020202020204" pitchFamily="34" charset="0"/>
              <a:cs typeface="Arial" panose="020B0604020202020204" pitchFamily="34" charset="0"/>
            </a:endParaRPr>
          </a:p>
          <a:p>
            <a:pPr marL="0" indent="0" eaLnBrk="1" hangingPunct="1">
              <a:buFont typeface="Wingdings" panose="05000000000000000000" pitchFamily="2" charset="2"/>
              <a:buNone/>
            </a:pPr>
            <a:endParaRPr lang="en-US" altLang="en-US" sz="2000" dirty="0" smtClean="0">
              <a:latin typeface="Arial" panose="020B0604020202020204" pitchFamily="34" charset="0"/>
              <a:cs typeface="Arial" panose="020B0604020202020204" pitchFamily="34" charset="0"/>
            </a:endParaRPr>
          </a:p>
          <a:p>
            <a:pPr marL="0" indent="0" algn="ctr" eaLnBrk="1" hangingPunct="1">
              <a:buFont typeface="Wingdings" panose="05000000000000000000" pitchFamily="2" charset="2"/>
              <a:buNone/>
            </a:pPr>
            <a:r>
              <a:rPr lang="en-US" altLang="en-US" sz="2000" dirty="0" smtClean="0">
                <a:latin typeface="Arial" panose="020B0604020202020204" pitchFamily="34" charset="0"/>
                <a:cs typeface="Arial" panose="020B0604020202020204" pitchFamily="34" charset="0"/>
              </a:rPr>
              <a:t>Statistics is the study of </a:t>
            </a:r>
            <a:r>
              <a:rPr lang="en-US" altLang="en-US" sz="2000" b="1" dirty="0" smtClean="0">
                <a:solidFill>
                  <a:srgbClr val="009900"/>
                </a:solidFill>
                <a:latin typeface="Arial" panose="020B0604020202020204" pitchFamily="34" charset="0"/>
                <a:cs typeface="Arial" panose="020B0604020202020204" pitchFamily="34" charset="0"/>
              </a:rPr>
              <a:t>data analysis</a:t>
            </a:r>
            <a:endParaRPr lang="en-US" altLang="en-US" sz="2000" dirty="0" smtClean="0">
              <a:latin typeface="Arial" panose="020B0604020202020204" pitchFamily="34" charset="0"/>
              <a:cs typeface="Arial" panose="020B0604020202020204" pitchFamily="34" charset="0"/>
            </a:endParaRPr>
          </a:p>
          <a:p>
            <a:pPr marL="0" indent="0" algn="ctr" eaLnBrk="1" hangingPunct="1">
              <a:buFont typeface="Wingdings" panose="05000000000000000000" pitchFamily="2" charset="2"/>
              <a:buNone/>
            </a:pPr>
            <a:r>
              <a:rPr lang="en-US" altLang="en-US" sz="2000" dirty="0" smtClean="0">
                <a:latin typeface="Arial" panose="020B0604020202020204" pitchFamily="34" charset="0"/>
                <a:cs typeface="Arial" panose="020B0604020202020204" pitchFamily="34" charset="0"/>
              </a:rPr>
              <a:t>+</a:t>
            </a:r>
          </a:p>
          <a:p>
            <a:pPr marL="0" lvl="1" indent="0" algn="ctr" eaLnBrk="1" hangingPunct="1">
              <a:buFont typeface="Wingdings" panose="05000000000000000000" pitchFamily="2" charset="2"/>
              <a:buNone/>
            </a:pPr>
            <a:r>
              <a:rPr lang="en-US" altLang="en-US" sz="2000" dirty="0" smtClean="0">
                <a:latin typeface="Arial" panose="020B0604020202020204" pitchFamily="34" charset="0"/>
                <a:cs typeface="Arial" panose="020B0604020202020204" pitchFamily="34" charset="0"/>
              </a:rPr>
              <a:t>Management science is the study of model building, optimization, and </a:t>
            </a:r>
            <a:r>
              <a:rPr lang="en-US" altLang="en-US" sz="2000" b="1" dirty="0" smtClean="0">
                <a:solidFill>
                  <a:srgbClr val="0000FF"/>
                </a:solidFill>
                <a:latin typeface="Arial" panose="020B0604020202020204" pitchFamily="34" charset="0"/>
                <a:cs typeface="Arial" panose="020B0604020202020204" pitchFamily="34" charset="0"/>
              </a:rPr>
              <a:t>decision making</a:t>
            </a:r>
            <a:r>
              <a:rPr lang="en-US" altLang="en-US" sz="2000" dirty="0" smtClean="0">
                <a:latin typeface="Arial" panose="020B0604020202020204" pitchFamily="34" charset="0"/>
                <a:cs typeface="Arial" panose="020B0604020202020204" pitchFamily="34" charset="0"/>
              </a:rPr>
              <a:t> </a:t>
            </a:r>
          </a:p>
          <a:p>
            <a:pPr marL="0" indent="0" algn="ctr" eaLnBrk="1" hangingPunct="1">
              <a:buFont typeface="Wingdings" panose="05000000000000000000" pitchFamily="2" charset="2"/>
              <a:buNone/>
            </a:pPr>
            <a:r>
              <a:rPr lang="en-US" altLang="en-US" sz="2000" dirty="0" smtClean="0">
                <a:latin typeface="Arial" panose="020B0604020202020204" pitchFamily="34" charset="0"/>
                <a:cs typeface="Arial" panose="020B0604020202020204" pitchFamily="34" charset="0"/>
              </a:rPr>
              <a:t>=</a:t>
            </a:r>
          </a:p>
          <a:p>
            <a:pPr marL="0" indent="0" algn="ctr" eaLnBrk="1" hangingPunct="1">
              <a:buFont typeface="Wingdings" panose="05000000000000000000" pitchFamily="2" charset="2"/>
              <a:buNone/>
            </a:pPr>
            <a:r>
              <a:rPr lang="en-US" altLang="en-US" sz="2000" b="1" dirty="0" smtClean="0">
                <a:solidFill>
                  <a:srgbClr val="009900"/>
                </a:solidFill>
                <a:latin typeface="Arial" panose="020B0604020202020204" pitchFamily="34" charset="0"/>
                <a:cs typeface="Arial" panose="020B0604020202020204" pitchFamily="34" charset="0"/>
              </a:rPr>
              <a:t>Data analysis </a:t>
            </a:r>
            <a:r>
              <a:rPr lang="en-US" altLang="en-US" sz="2000" b="1" dirty="0" smtClean="0">
                <a:latin typeface="Arial" panose="020B0604020202020204" pitchFamily="34" charset="0"/>
                <a:cs typeface="Arial" panose="020B0604020202020204" pitchFamily="34" charset="0"/>
              </a:rPr>
              <a:t>and </a:t>
            </a:r>
            <a:r>
              <a:rPr lang="en-US" altLang="en-US" sz="2000" b="1" dirty="0" smtClean="0">
                <a:solidFill>
                  <a:srgbClr val="0000FF"/>
                </a:solidFill>
                <a:latin typeface="Arial" panose="020B0604020202020204" pitchFamily="34" charset="0"/>
                <a:cs typeface="Arial" panose="020B0604020202020204" pitchFamily="34" charset="0"/>
              </a:rPr>
              <a:t>decision making</a:t>
            </a:r>
            <a:endParaRPr lang="en-US" altLang="en-US" sz="2000" dirty="0" smtClean="0">
              <a:latin typeface="Arial" panose="020B0604020202020204" pitchFamily="34" charset="0"/>
              <a:cs typeface="Arial" panose="020B0604020202020204" pitchFamily="34" charset="0"/>
            </a:endParaRPr>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dirty="0"/>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MBC638: Course Logistics</a:t>
            </a:r>
          </a:p>
        </p:txBody>
      </p:sp>
      <p:sp>
        <p:nvSpPr>
          <p:cNvPr id="2" name="Slide Number Placeholder 1"/>
          <p:cNvSpPr>
            <a:spLocks noGrp="1"/>
          </p:cNvSpPr>
          <p:nvPr>
            <p:ph type="sldNum" sz="quarter" idx="12"/>
          </p:nvPr>
        </p:nvSpPr>
        <p:spPr/>
        <p:txBody>
          <a:bodyPr/>
          <a:lstStyle/>
          <a:p>
            <a:pPr>
              <a:defRPr/>
            </a:pPr>
            <a:fld id="{F5CB7AA4-AE74-4173-9271-EFA96529367E}" type="slidenum">
              <a:rPr lang="en-US"/>
              <a:pPr>
                <a:defRPr/>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628650" y="1687512"/>
            <a:ext cx="8210550" cy="4351338"/>
          </a:xfrm>
        </p:spPr>
        <p:txBody>
          <a:bodyPr/>
          <a:lstStyle/>
          <a:p>
            <a:pPr marL="0" indent="0" eaLnBrk="1" hangingPunct="1">
              <a:buFont typeface="Arial" panose="020B0604020202020204" pitchFamily="34" charset="0"/>
              <a:buNone/>
            </a:pPr>
            <a:r>
              <a:rPr lang="en-US" altLang="en-US" sz="1800" dirty="0" smtClean="0">
                <a:latin typeface="Arial" panose="020B0604020202020204" pitchFamily="34" charset="0"/>
                <a:cs typeface="Arial" panose="020B0604020202020204" pitchFamily="34" charset="0"/>
              </a:rPr>
              <a:t>This course will prepare you for many other courses, including the Business Analytics (SCM 600) course that you can take next semester. </a:t>
            </a:r>
          </a:p>
          <a:p>
            <a:pPr marL="0" indent="0" eaLnBrk="1" hangingPunct="1">
              <a:buFont typeface="Arial" panose="020B0604020202020204" pitchFamily="34" charset="0"/>
              <a:buNone/>
            </a:pPr>
            <a:endParaRPr lang="en-US" altLang="en-US" sz="800" dirty="0" smtClean="0">
              <a:latin typeface="Arial" panose="020B0604020202020204" pitchFamily="34" charset="0"/>
              <a:cs typeface="Arial" panose="020B0604020202020204" pitchFamily="34" charset="0"/>
            </a:endParaRPr>
          </a:p>
          <a:p>
            <a:pPr marL="0" indent="0" algn="ctr" eaLnBrk="1" hangingPunct="1">
              <a:buFont typeface="Arial" panose="020B0604020202020204" pitchFamily="34" charset="0"/>
              <a:buNone/>
            </a:pPr>
            <a:r>
              <a:rPr lang="en-US" altLang="en-US" sz="2000" dirty="0" smtClean="0">
                <a:solidFill>
                  <a:srgbClr val="0000FF"/>
                </a:solidFill>
                <a:latin typeface="Arial" panose="020B0604020202020204" pitchFamily="34" charset="0"/>
                <a:cs typeface="Arial" panose="020B0604020202020204" pitchFamily="34" charset="0"/>
              </a:rPr>
              <a:t>Scope of the SCM 600 course </a:t>
            </a:r>
            <a:r>
              <a:rPr lang="en-US" altLang="en-US" sz="1600" dirty="0" smtClean="0">
                <a:solidFill>
                  <a:srgbClr val="0000FF"/>
                </a:solidFill>
                <a:latin typeface="Arial" panose="020B0604020202020204" pitchFamily="34" charset="0"/>
                <a:cs typeface="Arial" panose="020B0604020202020204" pitchFamily="34" charset="0"/>
              </a:rPr>
              <a:t>(Prof. Don Harter, Lecture 01):</a:t>
            </a:r>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dirty="0"/>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MBC638: Course Logistics</a:t>
            </a:r>
          </a:p>
        </p:txBody>
      </p:sp>
      <p:sp>
        <p:nvSpPr>
          <p:cNvPr id="2" name="Slide Number Placeholder 1"/>
          <p:cNvSpPr>
            <a:spLocks noGrp="1"/>
          </p:cNvSpPr>
          <p:nvPr>
            <p:ph type="sldNum" sz="quarter" idx="12"/>
          </p:nvPr>
        </p:nvSpPr>
        <p:spPr/>
        <p:txBody>
          <a:bodyPr/>
          <a:lstStyle/>
          <a:p>
            <a:pPr>
              <a:defRPr/>
            </a:pPr>
            <a:fld id="{F5CB7AA4-AE74-4173-9271-EFA96529367E}" type="slidenum">
              <a:rPr lang="en-US"/>
              <a:pPr>
                <a:defRPr/>
              </a:pPr>
              <a:t>5</a:t>
            </a:fld>
            <a:endParaRPr lang="en-US"/>
          </a:p>
        </p:txBody>
      </p:sp>
      <p:pic>
        <p:nvPicPr>
          <p:cNvPr id="3" name="Picture 2"/>
          <p:cNvPicPr>
            <a:picLocks noChangeAspect="1"/>
          </p:cNvPicPr>
          <p:nvPr/>
        </p:nvPicPr>
        <p:blipFill rotWithShape="1">
          <a:blip r:embed="rId3"/>
          <a:srcRect l="65475" t="38253" r="7620" b="19080"/>
          <a:stretch/>
        </p:blipFill>
        <p:spPr>
          <a:xfrm>
            <a:off x="1600200" y="3102874"/>
            <a:ext cx="5943600" cy="2945501"/>
          </a:xfrm>
          <a:prstGeom prst="rect">
            <a:avLst/>
          </a:prstGeom>
          <a:effectLst>
            <a:outerShdw blurRad="50800" dist="38100" dir="2700000" algn="tl" rotWithShape="0">
              <a:prstClr val="black">
                <a:alpha val="40000"/>
              </a:prstClr>
            </a:outerShdw>
          </a:effectLst>
        </p:spPr>
      </p:pic>
      <p:sp>
        <p:nvSpPr>
          <p:cNvPr id="6" name="Rounded Rectangle 5"/>
          <p:cNvSpPr/>
          <p:nvPr/>
        </p:nvSpPr>
        <p:spPr>
          <a:xfrm>
            <a:off x="2819400" y="2962274"/>
            <a:ext cx="3124200" cy="3200401"/>
          </a:xfrm>
          <a:prstGeom prst="roundRect">
            <a:avLst/>
          </a:prstGeom>
          <a:noFill/>
          <a:ln w="412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92871" y="6126163"/>
            <a:ext cx="2253457" cy="381000"/>
          </a:xfrm>
          <a:prstGeom prst="rect">
            <a:avLst/>
          </a:prstGeom>
          <a:noFill/>
        </p:spPr>
        <p:txBody>
          <a:bodyPr wrap="square" rtlCol="0">
            <a:spAutoFit/>
          </a:bodyPr>
          <a:lstStyle/>
          <a:p>
            <a:r>
              <a:rPr lang="en-US" b="1" dirty="0" smtClean="0">
                <a:solidFill>
                  <a:srgbClr val="FF3300"/>
                </a:solidFill>
              </a:rPr>
              <a:t>Scope of MBC 638</a:t>
            </a:r>
            <a:endParaRPr lang="en-US" b="1" dirty="0">
              <a:solidFill>
                <a:srgbClr val="FF3300"/>
              </a:solidFill>
            </a:endParaRPr>
          </a:p>
        </p:txBody>
      </p:sp>
    </p:spTree>
    <p:extLst>
      <p:ext uri="{BB962C8B-B14F-4D97-AF65-F5344CB8AC3E}">
        <p14:creationId xmlns:p14="http://schemas.microsoft.com/office/powerpoint/2010/main" val="2316605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504825" y="1530350"/>
            <a:ext cx="7877175" cy="4351338"/>
          </a:xfrm>
        </p:spPr>
        <p:txBody>
          <a:bodyPr/>
          <a:lstStyle/>
          <a:p>
            <a:pPr marL="0" indent="0" eaLnBrk="1" hangingPunct="1">
              <a:buFont typeface="Arial" panose="020B0604020202020204" pitchFamily="34" charset="0"/>
              <a:buNone/>
            </a:pPr>
            <a:r>
              <a:rPr lang="en-US" altLang="en-US" sz="2000" b="1" dirty="0" smtClean="0">
                <a:latin typeface="Arial" panose="020B0604020202020204" pitchFamily="34" charset="0"/>
                <a:cs typeface="Arial" panose="020B0604020202020204" pitchFamily="34" charset="0"/>
              </a:rPr>
              <a:t>Topics:</a:t>
            </a:r>
          </a:p>
          <a:p>
            <a:pPr marL="0" indent="0" eaLnBrk="1" hangingPunct="1">
              <a:buFont typeface="Arial" panose="020B0604020202020204" pitchFamily="34" charset="0"/>
              <a:buNone/>
            </a:pPr>
            <a:endParaRPr lang="en-US" altLang="en-US" sz="2000" dirty="0">
              <a:latin typeface="Arial" panose="020B0604020202020204" pitchFamily="34" charset="0"/>
              <a:cs typeface="Arial" panose="020B0604020202020204" pitchFamily="34" charset="0"/>
            </a:endParaRP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Data description and visualization</a:t>
            </a:r>
          </a:p>
          <a:p>
            <a:pPr marL="457200" indent="-457200" eaLnBrk="1" hangingPunct="1">
              <a:buFont typeface="+mj-lt"/>
              <a:buAutoNum type="arabicPeriod"/>
            </a:pPr>
            <a:r>
              <a:rPr lang="en-US" altLang="en-US" sz="1800" dirty="0">
                <a:latin typeface="Arial" panose="020B0604020202020204" pitchFamily="34" charset="0"/>
                <a:cs typeface="Arial" panose="020B0604020202020204" pitchFamily="34" charset="0"/>
              </a:rPr>
              <a:t>Regression analysis (OLS, Logistic</a:t>
            </a:r>
            <a:r>
              <a:rPr lang="en-US" altLang="en-US" sz="1800" dirty="0" smtClean="0">
                <a:latin typeface="Arial" panose="020B0604020202020204" pitchFamily="34" charset="0"/>
                <a:cs typeface="Arial" panose="020B0604020202020204" pitchFamily="34" charset="0"/>
              </a:rPr>
              <a:t>)</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Probability</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Population mean and variance; weighted sums</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Normal distribution</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Sampling and Central Limit Theorem</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Confidence intervals</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Hypothesis testing</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Time series modeling and forecasting</a:t>
            </a:r>
          </a:p>
          <a:p>
            <a:pPr marL="457200" indent="-457200" eaLnBrk="1" hangingPunct="1">
              <a:buFont typeface="+mj-lt"/>
              <a:buAutoNum type="arabicPeriod"/>
            </a:pPr>
            <a:r>
              <a:rPr lang="en-US" altLang="en-US" sz="1800" dirty="0" smtClean="0">
                <a:latin typeface="Arial" panose="020B0604020202020204" pitchFamily="34" charset="0"/>
                <a:cs typeface="Arial" panose="020B0604020202020204" pitchFamily="34" charset="0"/>
              </a:rPr>
              <a:t>Other special topics (e.g., Monte Carlo simulation, advanced data analytics techniques) if time permits</a:t>
            </a:r>
          </a:p>
        </p:txBody>
      </p:sp>
      <p:sp>
        <p:nvSpPr>
          <p:cNvPr id="4" name="Date Placeholder 3"/>
          <p:cNvSpPr>
            <a:spLocks noGrp="1"/>
          </p:cNvSpPr>
          <p:nvPr>
            <p:ph type="dt" sz="quarter" idx="10"/>
          </p:nvPr>
        </p:nvSpPr>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dirty="0"/>
              <a:t>Lecture 01</a:t>
            </a:r>
          </a:p>
        </p:txBody>
      </p:sp>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Rectangle 2"/>
          <p:cNvSpPr txBox="1">
            <a:spLocks noChangeArrowheads="1"/>
          </p:cNvSpPr>
          <p:nvPr/>
        </p:nvSpPr>
        <p:spPr>
          <a:xfrm>
            <a:off x="457200" y="304800"/>
            <a:ext cx="8610600" cy="1216025"/>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MBC638: Course Logistics</a:t>
            </a:r>
          </a:p>
        </p:txBody>
      </p:sp>
      <p:sp>
        <p:nvSpPr>
          <p:cNvPr id="2" name="Slide Number Placeholder 1"/>
          <p:cNvSpPr>
            <a:spLocks noGrp="1"/>
          </p:cNvSpPr>
          <p:nvPr>
            <p:ph type="sldNum" sz="quarter" idx="12"/>
          </p:nvPr>
        </p:nvSpPr>
        <p:spPr/>
        <p:txBody>
          <a:bodyPr/>
          <a:lstStyle/>
          <a:p>
            <a:pPr>
              <a:defRPr/>
            </a:pPr>
            <a:fld id="{F5CB7AA4-AE74-4173-9271-EFA96529367E}" type="slidenum">
              <a:rPr lang="en-US"/>
              <a:pPr>
                <a:defRPr/>
              </a:pPr>
              <a:t>6</a:t>
            </a:fld>
            <a:endParaRPr lang="en-US"/>
          </a:p>
        </p:txBody>
      </p:sp>
    </p:spTree>
    <p:extLst>
      <p:ext uri="{BB962C8B-B14F-4D97-AF65-F5344CB8AC3E}">
        <p14:creationId xmlns:p14="http://schemas.microsoft.com/office/powerpoint/2010/main" val="3856267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4648200" y="1600200"/>
            <a:ext cx="4114800" cy="3757612"/>
          </a:xfrm>
        </p:spPr>
        <p:txBody>
          <a:bodyPr/>
          <a:lstStyle/>
          <a:p>
            <a:pPr eaLnBrk="1" hangingPunct="1">
              <a:buFont typeface="Wingdings" panose="05000000000000000000" pitchFamily="2" charset="2"/>
              <a:buNone/>
            </a:pPr>
            <a:r>
              <a:rPr lang="en-US" altLang="en-US" b="1" dirty="0" smtClean="0">
                <a:solidFill>
                  <a:srgbClr val="990033"/>
                </a:solidFill>
              </a:rPr>
              <a:t>Textbook:</a:t>
            </a:r>
          </a:p>
          <a:p>
            <a:pPr eaLnBrk="1" hangingPunct="1">
              <a:buFont typeface="Wingdings" panose="05000000000000000000" pitchFamily="2" charset="2"/>
              <a:buNone/>
            </a:pPr>
            <a:endParaRPr lang="en-US" altLang="en-US" b="1" dirty="0" smtClean="0">
              <a:solidFill>
                <a:srgbClr val="990033"/>
              </a:solidFill>
            </a:endParaRPr>
          </a:p>
          <a:p>
            <a:pPr eaLnBrk="1" hangingPunct="1">
              <a:buFont typeface="Wingdings" panose="05000000000000000000" pitchFamily="2" charset="2"/>
              <a:buNone/>
            </a:pPr>
            <a:r>
              <a:rPr lang="en-US" altLang="en-US" sz="1800" i="1" dirty="0" smtClean="0"/>
              <a:t>Data Analysis and Decision Making</a:t>
            </a:r>
          </a:p>
          <a:p>
            <a:pPr eaLnBrk="1" hangingPunct="1">
              <a:buFont typeface="Wingdings" panose="05000000000000000000" pitchFamily="2" charset="2"/>
              <a:buNone/>
            </a:pPr>
            <a:r>
              <a:rPr lang="en-US" altLang="en-US" sz="1800" dirty="0" smtClean="0"/>
              <a:t>Albright, Winston, </a:t>
            </a:r>
            <a:r>
              <a:rPr lang="en-US" altLang="en-US" sz="1800" dirty="0" err="1" smtClean="0"/>
              <a:t>Zappe</a:t>
            </a:r>
            <a:endParaRPr lang="en-US" altLang="en-US" sz="1800" dirty="0" smtClean="0"/>
          </a:p>
          <a:p>
            <a:pPr eaLnBrk="1" hangingPunct="1">
              <a:buFont typeface="Wingdings" panose="05000000000000000000" pitchFamily="2" charset="2"/>
              <a:buNone/>
            </a:pPr>
            <a:r>
              <a:rPr lang="en-US" altLang="en-US" sz="1800" dirty="0" smtClean="0"/>
              <a:t>4</a:t>
            </a:r>
            <a:r>
              <a:rPr lang="en-US" altLang="en-US" sz="1800" baseline="30000" dirty="0" smtClean="0"/>
              <a:t>th</a:t>
            </a:r>
            <a:r>
              <a:rPr lang="en-US" altLang="en-US" sz="1800" dirty="0" smtClean="0"/>
              <a:t> edition, 2011. </a:t>
            </a:r>
          </a:p>
          <a:p>
            <a:pPr eaLnBrk="1" hangingPunct="1">
              <a:buFont typeface="Wingdings" panose="05000000000000000000" pitchFamily="2" charset="2"/>
              <a:buNone/>
            </a:pPr>
            <a:endParaRPr lang="en-US" altLang="en-US" sz="1800" dirty="0"/>
          </a:p>
          <a:p>
            <a:pPr eaLnBrk="1" hangingPunct="1">
              <a:buFont typeface="Wingdings" panose="05000000000000000000" pitchFamily="2" charset="2"/>
              <a:buNone/>
            </a:pPr>
            <a:r>
              <a:rPr lang="en-US" altLang="en-US" sz="1800" dirty="0" smtClean="0"/>
              <a:t>Newer editions O’K to use too.</a:t>
            </a:r>
          </a:p>
          <a:p>
            <a:pPr eaLnBrk="1" hangingPunct="1">
              <a:buFont typeface="Wingdings" panose="05000000000000000000" pitchFamily="2" charset="2"/>
              <a:buNone/>
            </a:pPr>
            <a:endParaRPr lang="en-US" altLang="en-US" sz="1800" dirty="0" smtClean="0"/>
          </a:p>
          <a:p>
            <a:pPr eaLnBrk="1" hangingPunct="1">
              <a:buFont typeface="Wingdings" panose="05000000000000000000" pitchFamily="2" charset="2"/>
              <a:buNone/>
            </a:pPr>
            <a:endParaRPr lang="en-US" altLang="en-US" sz="1800" dirty="0" smtClean="0"/>
          </a:p>
          <a:p>
            <a:pPr eaLnBrk="1" hangingPunct="1">
              <a:buFont typeface="Wingdings" panose="05000000000000000000" pitchFamily="2" charset="2"/>
              <a:buNone/>
            </a:pPr>
            <a:endParaRPr lang="en-US" altLang="en-US" sz="1800" dirty="0"/>
          </a:p>
          <a:p>
            <a:pPr marL="0" indent="0" eaLnBrk="1" hangingPunct="1">
              <a:buClr>
                <a:srgbClr val="990033"/>
              </a:buClr>
              <a:buNone/>
            </a:pPr>
            <a:endParaRPr lang="en-US" altLang="en-US" sz="1800" b="1" dirty="0" smtClean="0">
              <a:solidFill>
                <a:srgbClr val="009900"/>
              </a:solidFill>
              <a:latin typeface="Arial" panose="020B0604020202020204" pitchFamily="34" charset="0"/>
              <a:cs typeface="Arial" panose="020B0604020202020204" pitchFamily="34" charset="0"/>
            </a:endParaRPr>
          </a:p>
          <a:p>
            <a:pPr eaLnBrk="1" hangingPunct="1">
              <a:buFont typeface="Wingdings" panose="05000000000000000000" pitchFamily="2" charset="2"/>
              <a:buNone/>
            </a:pPr>
            <a:endParaRPr lang="en-US" altLang="en-US" sz="1800" dirty="0" smtClean="0"/>
          </a:p>
          <a:p>
            <a:pPr eaLnBrk="1" hangingPunct="1">
              <a:buClr>
                <a:srgbClr val="336600"/>
              </a:buClr>
              <a:buFont typeface="Wingdings" panose="05000000000000000000" pitchFamily="2" charset="2"/>
              <a:buNone/>
            </a:pPr>
            <a:endParaRPr lang="en-US" altLang="en-US" b="1" dirty="0" smtClean="0">
              <a:solidFill>
                <a:srgbClr val="336600"/>
              </a:solidFill>
            </a:endParaRPr>
          </a:p>
        </p:txBody>
      </p:sp>
      <p:sp>
        <p:nvSpPr>
          <p:cNvPr id="12"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10" name="Footer Placeholder 4"/>
          <p:cNvSpPr>
            <a:spLocks noGrp="1"/>
          </p:cNvSpPr>
          <p:nvPr>
            <p:ph type="ftr" sz="quarter" idx="11"/>
          </p:nvPr>
        </p:nvSpPr>
        <p:spPr/>
        <p:txBody>
          <a:bodyPr/>
          <a:lstStyle/>
          <a:p>
            <a:pPr>
              <a:defRPr/>
            </a:pPr>
            <a:r>
              <a:rPr lang="en-US"/>
              <a:t>Lecture 01</a:t>
            </a:r>
          </a:p>
        </p:txBody>
      </p:sp>
      <p:sp>
        <p:nvSpPr>
          <p:cNvPr id="13" name="Rectangle 12"/>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4" name="Rectangle 2"/>
          <p:cNvSpPr>
            <a:spLocks noGrp="1" noChangeArrowheads="1"/>
          </p:cNvSpPr>
          <p:nvPr>
            <p:ph type="title"/>
          </p:nvPr>
        </p:nvSpPr>
        <p:spPr>
          <a:xfrm>
            <a:off x="533400" y="474663"/>
            <a:ext cx="8001000" cy="893762"/>
          </a:xfrm>
        </p:spPr>
        <p:txBody>
          <a:bodyPr rtlCol="0">
            <a:normAutofit/>
          </a:bodyPr>
          <a:lstStyle/>
          <a:p>
            <a:pPr eaLnBrk="1" fontAlgn="auto" hangingPunct="1">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MBC638: Course Logistics</a:t>
            </a:r>
          </a:p>
        </p:txBody>
      </p:sp>
      <p:sp>
        <p:nvSpPr>
          <p:cNvPr id="3" name="Slide Number Placeholder 2"/>
          <p:cNvSpPr>
            <a:spLocks noGrp="1"/>
          </p:cNvSpPr>
          <p:nvPr>
            <p:ph type="sldNum" sz="quarter" idx="12"/>
          </p:nvPr>
        </p:nvSpPr>
        <p:spPr/>
        <p:txBody>
          <a:bodyPr/>
          <a:lstStyle/>
          <a:p>
            <a:pPr>
              <a:defRPr/>
            </a:pPr>
            <a:fld id="{A0F008F8-3934-4D00-9DC2-9912AA95BF49}" type="slidenum">
              <a:rPr lang="en-US"/>
              <a:pPr>
                <a:defRPr/>
              </a:pPr>
              <a:t>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35113"/>
            <a:ext cx="3810000" cy="4762500"/>
          </a:xfrm>
          <a:prstGeom prst="rect">
            <a:avLst/>
          </a:prstGeom>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54" name="Footer Placeholder 4"/>
          <p:cNvSpPr>
            <a:spLocks noGrp="1"/>
          </p:cNvSpPr>
          <p:nvPr>
            <p:ph type="ftr" sz="quarter" idx="11"/>
          </p:nvPr>
        </p:nvSpPr>
        <p:spPr/>
        <p:txBody>
          <a:bodyPr/>
          <a:lstStyle/>
          <a:p>
            <a:pPr>
              <a:defRPr/>
            </a:pPr>
            <a:r>
              <a:rPr lang="en-US"/>
              <a:t>Lecture 01</a:t>
            </a:r>
          </a:p>
        </p:txBody>
      </p:sp>
      <p:sp>
        <p:nvSpPr>
          <p:cNvPr id="23558" name="TextBox 12"/>
          <p:cNvSpPr txBox="1">
            <a:spLocks noChangeArrowheads="1"/>
          </p:cNvSpPr>
          <p:nvPr/>
        </p:nvSpPr>
        <p:spPr bwMode="auto">
          <a:xfrm>
            <a:off x="6662736" y="2455596"/>
            <a:ext cx="24653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14300" indent="-114300" eaLnBrk="1" hangingPunct="1">
              <a:buFont typeface="Arial" panose="020B0604020202020204" pitchFamily="34" charset="0"/>
              <a:buChar char="•"/>
            </a:pPr>
            <a:r>
              <a:rPr lang="en-US" altLang="en-US" sz="1400" b="1" dirty="0" smtClean="0"/>
              <a:t>Weekly</a:t>
            </a:r>
          </a:p>
          <a:p>
            <a:pPr marL="114300" indent="-114300" eaLnBrk="1" hangingPunct="1">
              <a:buFont typeface="Arial" panose="020B0604020202020204" pitchFamily="34" charset="0"/>
              <a:buChar char="•"/>
            </a:pPr>
            <a:r>
              <a:rPr lang="en-US" altLang="en-US" sz="1400" b="1" dirty="0" smtClean="0"/>
              <a:t>Approx. 30-45 </a:t>
            </a:r>
            <a:r>
              <a:rPr lang="en-US" altLang="en-US" sz="1400" b="1" dirty="0" err="1" smtClean="0"/>
              <a:t>mins</a:t>
            </a:r>
            <a:endParaRPr lang="en-US" altLang="en-US" sz="1400" b="1" dirty="0"/>
          </a:p>
          <a:p>
            <a:pPr marL="114300" indent="-114300" eaLnBrk="1" hangingPunct="1">
              <a:buFont typeface="Arial" panose="020B0604020202020204" pitchFamily="34" charset="0"/>
              <a:buChar char="•"/>
            </a:pPr>
            <a:r>
              <a:rPr lang="en-US" altLang="en-US" sz="1400" b="1" dirty="0"/>
              <a:t>Individual work</a:t>
            </a:r>
          </a:p>
          <a:p>
            <a:pPr marL="114300" indent="-114300" eaLnBrk="1" hangingPunct="1">
              <a:buFont typeface="Arial" panose="020B0604020202020204" pitchFamily="34" charset="0"/>
              <a:buChar char="•"/>
            </a:pPr>
            <a:r>
              <a:rPr lang="en-US" altLang="en-US" sz="1400" b="1" dirty="0"/>
              <a:t>Lowest </a:t>
            </a:r>
            <a:r>
              <a:rPr lang="en-US" altLang="en-US" sz="1400" b="1" dirty="0" smtClean="0"/>
              <a:t>2 scores dropped</a:t>
            </a:r>
          </a:p>
          <a:p>
            <a:pPr marL="114300" indent="-114300" eaLnBrk="1" hangingPunct="1">
              <a:buFont typeface="Arial" panose="020B0604020202020204" pitchFamily="34" charset="0"/>
              <a:buChar char="•"/>
            </a:pPr>
            <a:r>
              <a:rPr lang="en-US" altLang="en-US" sz="1400" b="1" dirty="0" smtClean="0"/>
              <a:t>Many require Excel</a:t>
            </a:r>
            <a:endParaRPr lang="en-US" altLang="en-US" sz="1400" b="1" dirty="0"/>
          </a:p>
        </p:txBody>
      </p:sp>
      <p:sp>
        <p:nvSpPr>
          <p:cNvPr id="23559" name="TextBox 13"/>
          <p:cNvSpPr txBox="1">
            <a:spLocks noChangeArrowheads="1"/>
          </p:cNvSpPr>
          <p:nvPr/>
        </p:nvSpPr>
        <p:spPr bwMode="auto">
          <a:xfrm>
            <a:off x="304800" y="1596151"/>
            <a:ext cx="2667000" cy="1500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71450" indent="-171450" eaLnBrk="1" hangingPunct="1">
              <a:spcAft>
                <a:spcPts val="300"/>
              </a:spcAft>
              <a:buFont typeface="Arial" panose="020B0604020202020204" pitchFamily="34" charset="0"/>
              <a:buChar char="•"/>
            </a:pPr>
            <a:r>
              <a:rPr lang="en-US" altLang="en-US" sz="1400" b="1" dirty="0" smtClean="0"/>
              <a:t>Due December 7, Thursday</a:t>
            </a:r>
            <a:endParaRPr lang="en-US" altLang="en-US" sz="1400" b="1" dirty="0"/>
          </a:p>
          <a:p>
            <a:pPr marL="171450" indent="-171450" eaLnBrk="1" hangingPunct="1">
              <a:spcAft>
                <a:spcPts val="300"/>
              </a:spcAft>
              <a:buFont typeface="Arial" panose="020B0604020202020204" pitchFamily="34" charset="0"/>
              <a:buChar char="•"/>
            </a:pPr>
            <a:r>
              <a:rPr lang="en-US" altLang="en-US" sz="1400" b="1" dirty="0" smtClean="0"/>
              <a:t>Written project (5 pages)</a:t>
            </a:r>
          </a:p>
          <a:p>
            <a:pPr marL="171450" indent="-171450" eaLnBrk="1" hangingPunct="1">
              <a:spcAft>
                <a:spcPts val="300"/>
              </a:spcAft>
              <a:buFont typeface="Arial" panose="020B0604020202020204" pitchFamily="34" charset="0"/>
              <a:buChar char="•"/>
            </a:pPr>
            <a:r>
              <a:rPr lang="en-US" altLang="en-US" sz="1400" b="1" dirty="0" smtClean="0"/>
              <a:t>4-5 students per team</a:t>
            </a:r>
          </a:p>
          <a:p>
            <a:pPr marL="171450" indent="-171450" eaLnBrk="1" hangingPunct="1">
              <a:spcAft>
                <a:spcPts val="300"/>
              </a:spcAft>
              <a:buFont typeface="Arial" panose="020B0604020202020204" pitchFamily="34" charset="0"/>
              <a:buChar char="•"/>
            </a:pPr>
            <a:r>
              <a:rPr lang="en-US" altLang="en-US" sz="1400" b="1" dirty="0" smtClean="0"/>
              <a:t>Each student will fill out peer review form after completing the project</a:t>
            </a:r>
            <a:endParaRPr lang="en-US" altLang="en-US" sz="1400" b="1" dirty="0"/>
          </a:p>
        </p:txBody>
      </p:sp>
      <p:sp>
        <p:nvSpPr>
          <p:cNvPr id="23560" name="TextBox 14"/>
          <p:cNvSpPr txBox="1">
            <a:spLocks noChangeArrowheads="1"/>
          </p:cNvSpPr>
          <p:nvPr/>
        </p:nvSpPr>
        <p:spPr bwMode="auto">
          <a:xfrm>
            <a:off x="6019800" y="5643146"/>
            <a:ext cx="228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14300" indent="-114300" eaLnBrk="1" hangingPunct="1">
              <a:buFont typeface="Arial" panose="020B0604020202020204" pitchFamily="34" charset="0"/>
              <a:buChar char="•"/>
            </a:pPr>
            <a:r>
              <a:rPr lang="en-US" altLang="en-US" sz="1600" b="1" dirty="0"/>
              <a:t>October </a:t>
            </a:r>
            <a:r>
              <a:rPr lang="en-US" altLang="en-US" sz="1600" b="1" dirty="0" smtClean="0"/>
              <a:t>17, Monday</a:t>
            </a:r>
          </a:p>
          <a:p>
            <a:pPr marL="114300" indent="-114300" eaLnBrk="1" hangingPunct="1">
              <a:buFont typeface="Arial" panose="020B0604020202020204" pitchFamily="34" charset="0"/>
              <a:buChar char="•"/>
            </a:pPr>
            <a:r>
              <a:rPr lang="en-US" altLang="en-US" sz="1600" b="1" dirty="0" smtClean="0"/>
              <a:t>Excel + written</a:t>
            </a:r>
          </a:p>
          <a:p>
            <a:pPr eaLnBrk="1" hangingPunct="1"/>
            <a:endParaRPr lang="en-US" altLang="en-US" sz="1600" b="1" dirty="0"/>
          </a:p>
        </p:txBody>
      </p:sp>
      <p:sp>
        <p:nvSpPr>
          <p:cNvPr id="12" name="Rectangle 11"/>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2"/>
          <p:cNvSpPr txBox="1">
            <a:spLocks noChangeArrowheads="1"/>
          </p:cNvSpPr>
          <p:nvPr/>
        </p:nvSpPr>
        <p:spPr>
          <a:xfrm>
            <a:off x="533400" y="474663"/>
            <a:ext cx="8001000" cy="893762"/>
          </a:xfrm>
          <a:prstGeom prst="rect">
            <a:avLst/>
          </a:prstGeom>
        </p:spPr>
        <p:txBody>
          <a:bodyPr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MBC638: Performance assessment</a:t>
            </a:r>
            <a:endParaRPr lang="en-US" sz="2400" b="1" dirty="0">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8AE5011E-AD12-49C7-A879-EEC79DFEB7FC}" type="slidenum">
              <a:rPr lang="en-US"/>
              <a:pPr>
                <a:defRPr/>
              </a:pPr>
              <a:t>8</a:t>
            </a:fld>
            <a:endParaRPr lang="en-US"/>
          </a:p>
        </p:txBody>
      </p:sp>
      <p:sp>
        <p:nvSpPr>
          <p:cNvPr id="2" name="TextBox 1"/>
          <p:cNvSpPr txBox="1"/>
          <p:nvPr/>
        </p:nvSpPr>
        <p:spPr>
          <a:xfrm>
            <a:off x="4838700" y="6154674"/>
            <a:ext cx="4295775" cy="307777"/>
          </a:xfrm>
          <a:prstGeom prst="rect">
            <a:avLst/>
          </a:prstGeom>
          <a:noFill/>
        </p:spPr>
        <p:txBody>
          <a:bodyPr wrap="square" rtlCol="0">
            <a:spAutoFit/>
          </a:bodyPr>
          <a:lstStyle/>
          <a:p>
            <a:r>
              <a:rPr lang="en-US" sz="1400" dirty="0" smtClean="0"/>
              <a:t>Grade: </a:t>
            </a:r>
            <a:r>
              <a:rPr lang="en-US" sz="1400" dirty="0" smtClean="0">
                <a:solidFill>
                  <a:srgbClr val="FF0000"/>
                </a:solidFill>
              </a:rPr>
              <a:t>MT adjusted = 0.5*MT+ 0.5*max{MT, FINAL}</a:t>
            </a:r>
            <a:endParaRPr lang="en-US" sz="1400" dirty="0">
              <a:solidFill>
                <a:srgbClr val="FF0000"/>
              </a:solidFill>
            </a:endParaRPr>
          </a:p>
        </p:txBody>
      </p:sp>
      <p:pic>
        <p:nvPicPr>
          <p:cNvPr id="5" name="Picture 4"/>
          <p:cNvPicPr>
            <a:picLocks noChangeAspect="1"/>
          </p:cNvPicPr>
          <p:nvPr/>
        </p:nvPicPr>
        <p:blipFill>
          <a:blip r:embed="rId2"/>
          <a:stretch>
            <a:fillRect/>
          </a:stretch>
        </p:blipFill>
        <p:spPr>
          <a:xfrm>
            <a:off x="2853531" y="2190750"/>
            <a:ext cx="3914775" cy="3343275"/>
          </a:xfrm>
          <a:prstGeom prst="rect">
            <a:avLst/>
          </a:prstGeom>
        </p:spPr>
      </p:pic>
      <p:sp>
        <p:nvSpPr>
          <p:cNvPr id="15" name="TextBox 14"/>
          <p:cNvSpPr txBox="1">
            <a:spLocks noChangeArrowheads="1"/>
          </p:cNvSpPr>
          <p:nvPr/>
        </p:nvSpPr>
        <p:spPr bwMode="auto">
          <a:xfrm>
            <a:off x="1143000" y="4676328"/>
            <a:ext cx="2286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14300" indent="-114300" eaLnBrk="1" hangingPunct="1">
              <a:buFont typeface="Arial" panose="020B0604020202020204" pitchFamily="34" charset="0"/>
              <a:buChar char="•"/>
            </a:pPr>
            <a:r>
              <a:rPr lang="en-US" altLang="en-US" sz="1600" b="1" dirty="0" smtClean="0"/>
              <a:t>During exam week</a:t>
            </a:r>
          </a:p>
          <a:p>
            <a:pPr marL="114300" indent="-114300" eaLnBrk="1" hangingPunct="1">
              <a:buFont typeface="Arial" panose="020B0604020202020204" pitchFamily="34" charset="0"/>
              <a:buChar char="•"/>
            </a:pPr>
            <a:r>
              <a:rPr lang="en-US" altLang="en-US" sz="1600" b="1" dirty="0" smtClean="0"/>
              <a:t>Excel + written</a:t>
            </a:r>
            <a:endParaRPr lang="en-US" altLang="en-US" sz="1600" b="1" dirty="0"/>
          </a:p>
        </p:txBody>
      </p:sp>
      <p:sp>
        <p:nvSpPr>
          <p:cNvPr id="14" name="TextBox 12"/>
          <p:cNvSpPr txBox="1">
            <a:spLocks noChangeArrowheads="1"/>
          </p:cNvSpPr>
          <p:nvPr/>
        </p:nvSpPr>
        <p:spPr bwMode="auto">
          <a:xfrm>
            <a:off x="4283868" y="1596151"/>
            <a:ext cx="2465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114300" indent="-114300" eaLnBrk="1" hangingPunct="1">
              <a:buFont typeface="Arial" panose="020B0604020202020204" pitchFamily="34" charset="0"/>
              <a:buChar char="•"/>
            </a:pPr>
            <a:r>
              <a:rPr lang="en-US" altLang="en-US" sz="1400" b="1" dirty="0" smtClean="0"/>
              <a:t>Mandatory</a:t>
            </a:r>
          </a:p>
          <a:p>
            <a:pPr marL="114300" indent="-114300" eaLnBrk="1" hangingPunct="1">
              <a:buFont typeface="Arial" panose="020B0604020202020204" pitchFamily="34" charset="0"/>
              <a:buChar char="•"/>
            </a:pPr>
            <a:r>
              <a:rPr lang="en-US" altLang="en-US" sz="1400" b="1" dirty="0" smtClean="0"/>
              <a:t>Taken every class</a:t>
            </a:r>
            <a:endParaRPr lang="en-US" altLang="en-US" sz="1400" b="1"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12461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25954" name="Rectangle 2"/>
          <p:cNvSpPr>
            <a:spLocks noGrp="1" noChangeArrowheads="1"/>
          </p:cNvSpPr>
          <p:nvPr>
            <p:ph type="title"/>
          </p:nvPr>
        </p:nvSpPr>
        <p:spPr>
          <a:xfrm>
            <a:off x="457200" y="304800"/>
            <a:ext cx="8610600" cy="1216025"/>
          </a:xfrm>
        </p:spPr>
        <p:txBody>
          <a:bodyPr rtlCol="0">
            <a:normAutofit/>
          </a:bodyPr>
          <a:lstStyle/>
          <a:p>
            <a:pPr eaLnBrk="1" fontAlgn="auto" hangingPunct="1">
              <a:spcAft>
                <a:spcPts val="0"/>
              </a:spcAft>
              <a:defRPr/>
            </a:pP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Final Grade </a:t>
            </a:r>
            <a:r>
              <a:rPr lang="en-US" sz="2400" b="1" dirty="0">
                <a:effectLst>
                  <a:outerShdw blurRad="38100" dist="38100" dir="2700000" algn="tl">
                    <a:srgbClr val="C0C0C0"/>
                  </a:outerShdw>
                </a:effectLst>
                <a:latin typeface="Arial" panose="020B0604020202020204" pitchFamily="34" charset="0"/>
                <a:cs typeface="Arial" panose="020B0604020202020204" pitchFamily="34" charset="0"/>
              </a:rPr>
              <a:t>D</a:t>
            </a:r>
            <a:r>
              <a:rPr lang="en-US" sz="2400" b="1" dirty="0" smtClean="0">
                <a:effectLst>
                  <a:outerShdw blurRad="38100" dist="38100" dir="2700000" algn="tl">
                    <a:srgbClr val="C0C0C0"/>
                  </a:outerShdw>
                </a:effectLst>
                <a:latin typeface="Arial" panose="020B0604020202020204" pitchFamily="34" charset="0"/>
                <a:cs typeface="Arial" panose="020B0604020202020204" pitchFamily="34" charset="0"/>
              </a:rPr>
              <a:t>istribution</a:t>
            </a:r>
          </a:p>
        </p:txBody>
      </p:sp>
      <p:sp>
        <p:nvSpPr>
          <p:cNvPr id="7" name="Date Placeholder 4"/>
          <p:cNvSpPr>
            <a:spLocks noGrp="1" noChangeArrowheads="1"/>
          </p:cNvSpPr>
          <p:nvPr>
            <p:ph type="dt" sz="quarter" idx="10"/>
          </p:nvPr>
        </p:nvSpPr>
        <p:spPr>
          <a:xfrm>
            <a:off x="685800" y="6248400"/>
            <a:ext cx="1905000" cy="457200"/>
          </a:xfrm>
        </p:spPr>
        <p:txBody>
          <a:bodyPr/>
          <a:lstStyle/>
          <a:p>
            <a:pPr>
              <a:defRPr/>
            </a:pPr>
            <a:r>
              <a:rPr lang="en-US" smtClean="0"/>
              <a:t>MBC638-Chernobai</a:t>
            </a:r>
            <a:endParaRPr lang="en-US" dirty="0"/>
          </a:p>
        </p:txBody>
      </p:sp>
      <p:sp>
        <p:nvSpPr>
          <p:cNvPr id="5" name="Footer Placeholder 4"/>
          <p:cNvSpPr>
            <a:spLocks noGrp="1"/>
          </p:cNvSpPr>
          <p:nvPr>
            <p:ph type="ftr" sz="quarter" idx="11"/>
          </p:nvPr>
        </p:nvSpPr>
        <p:spPr/>
        <p:txBody>
          <a:bodyPr/>
          <a:lstStyle/>
          <a:p>
            <a:pPr>
              <a:defRPr/>
            </a:pPr>
            <a:r>
              <a:rPr lang="en-US"/>
              <a:t>Lecture 01</a:t>
            </a:r>
          </a:p>
        </p:txBody>
      </p:sp>
      <p:sp>
        <p:nvSpPr>
          <p:cNvPr id="28678" name="Rectangle 54"/>
          <p:cNvSpPr>
            <a:spLocks noChangeArrowheads="1"/>
          </p:cNvSpPr>
          <p:nvPr/>
        </p:nvSpPr>
        <p:spPr bwMode="auto">
          <a:xfrm>
            <a:off x="2028825" y="3192463"/>
            <a:ext cx="6477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chemeClr val="accent2"/>
              </a:buClr>
            </a:pPr>
            <a:r>
              <a:rPr lang="en-US" altLang="en-US" sz="2800" b="1" dirty="0" smtClean="0">
                <a:solidFill>
                  <a:srgbClr val="FF0000"/>
                </a:solidFill>
              </a:rPr>
              <a:t>No more than 35% of A and A-.</a:t>
            </a:r>
            <a:endParaRPr lang="en-US" altLang="en-US" sz="2800" b="1" dirty="0">
              <a:solidFill>
                <a:srgbClr val="FF0000"/>
              </a:solidFill>
            </a:endParaRPr>
          </a:p>
        </p:txBody>
      </p:sp>
      <p:sp>
        <p:nvSpPr>
          <p:cNvPr id="3" name="Slide Number Placeholder 2"/>
          <p:cNvSpPr>
            <a:spLocks noGrp="1"/>
          </p:cNvSpPr>
          <p:nvPr>
            <p:ph type="sldNum" sz="quarter" idx="12"/>
          </p:nvPr>
        </p:nvSpPr>
        <p:spPr/>
        <p:txBody>
          <a:bodyPr/>
          <a:lstStyle/>
          <a:p>
            <a:pPr>
              <a:defRPr/>
            </a:pPr>
            <a:fld id="{19785F07-4C26-40AA-8DD3-6FDA86C5322E}" type="slidenum">
              <a:rPr lang="en-US"/>
              <a:pPr>
                <a:defRPr/>
              </a:pPr>
              <a:t>9</a:t>
            </a:fld>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oo many files design template">
  <a:themeElements>
    <a:clrScheme name="Too many files desig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oo many files design template">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oo many files design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oo many files design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oo many files design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oo many files design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oo many files design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oo many files design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oo many files design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oo many files design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oo many files design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oo many files design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oo many files design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oo many files design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Too many files design template</Template>
  <TotalTime>3651</TotalTime>
  <Words>1485</Words>
  <Application>Microsoft Macintosh PowerPoint</Application>
  <PresentationFormat>On-screen Show (4:3)</PresentationFormat>
  <Paragraphs>264</Paragraphs>
  <Slides>22</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Trebuchet MS</vt:lpstr>
      <vt:lpstr>Wingdings</vt:lpstr>
      <vt:lpstr>Too many files design template</vt:lpstr>
      <vt:lpstr>Office Theme</vt:lpstr>
      <vt:lpstr>MBC 638:  Data Analysis &amp; Decision Making</vt:lpstr>
      <vt:lpstr>PowerPoint Presentation</vt:lpstr>
      <vt:lpstr>MBC638: Course Logistics</vt:lpstr>
      <vt:lpstr>PowerPoint Presentation</vt:lpstr>
      <vt:lpstr>PowerPoint Presentation</vt:lpstr>
      <vt:lpstr>PowerPoint Presentation</vt:lpstr>
      <vt:lpstr>MBC638: Course Logistics</vt:lpstr>
      <vt:lpstr>PowerPoint Presentation</vt:lpstr>
      <vt:lpstr>Final Grade Distribution</vt:lpstr>
      <vt:lpstr>Whitman standards</vt:lpstr>
      <vt:lpstr>PowerPoint Presentation</vt:lpstr>
      <vt:lpstr>PowerPoint Presentation</vt:lpstr>
      <vt:lpstr>PowerPoint Presentation</vt:lpstr>
      <vt:lpstr>PowerPoint Presentation</vt:lpstr>
      <vt:lpstr>PowerPoint Presentation</vt:lpstr>
      <vt:lpstr>PowerPoint Presentation</vt:lpstr>
      <vt:lpstr>Excel</vt:lpstr>
      <vt:lpstr>PowerPoint Presentation</vt:lpstr>
      <vt:lpstr>PowerPoint Presentation</vt:lpstr>
      <vt:lpstr>PowerPoint Presentation</vt:lpstr>
      <vt:lpstr>PowerPoint Presentation</vt:lpstr>
      <vt:lpstr>MBC 638</vt:lpstr>
    </vt:vector>
  </TitlesOfParts>
  <Company>Whitman School</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MAS261: Introduction to Statistics for Management</dc:title>
  <dc:creator>Anna Chernobai</dc:creator>
  <cp:lastModifiedBy>Pan Chen</cp:lastModifiedBy>
  <cp:revision>177</cp:revision>
  <dcterms:created xsi:type="dcterms:W3CDTF">2006-08-19T16:51:24Z</dcterms:created>
  <dcterms:modified xsi:type="dcterms:W3CDTF">2017-09-02T14:19:22Z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TC011594411033</vt:lpwstr>
  </property>
</Properties>
</file>